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88" r:id="rId3"/>
    <p:sldId id="289" r:id="rId4"/>
    <p:sldId id="290" r:id="rId5"/>
    <p:sldId id="258" r:id="rId6"/>
    <p:sldId id="296" r:id="rId7"/>
    <p:sldId id="259" r:id="rId8"/>
    <p:sldId id="264" r:id="rId9"/>
    <p:sldId id="285" r:id="rId10"/>
    <p:sldId id="266" r:id="rId11"/>
    <p:sldId id="267" r:id="rId12"/>
    <p:sldId id="297" r:id="rId13"/>
    <p:sldId id="293" r:id="rId14"/>
    <p:sldId id="269" r:id="rId15"/>
    <p:sldId id="271" r:id="rId16"/>
    <p:sldId id="270" r:id="rId17"/>
    <p:sldId id="272" r:id="rId18"/>
    <p:sldId id="286" r:id="rId19"/>
    <p:sldId id="261" r:id="rId20"/>
    <p:sldId id="279" r:id="rId21"/>
    <p:sldId id="280" r:id="rId22"/>
    <p:sldId id="294" r:id="rId23"/>
    <p:sldId id="284" r:id="rId24"/>
    <p:sldId id="282" r:id="rId25"/>
    <p:sldId id="273" r:id="rId26"/>
    <p:sldId id="274" r:id="rId27"/>
    <p:sldId id="275" r:id="rId28"/>
    <p:sldId id="276" r:id="rId29"/>
    <p:sldId id="277" r:id="rId30"/>
    <p:sldId id="298" r:id="rId31"/>
    <p:sldId id="295" r:id="rId32"/>
    <p:sldId id="291" r:id="rId33"/>
    <p:sldId id="268" r:id="rId3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Ingen typografi, intet git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ema til typografi 1 - Markerin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4762"/>
  </p:normalViewPr>
  <p:slideViewPr>
    <p:cSldViewPr snapToGrid="0" snapToObjects="1">
      <p:cViewPr varScale="1">
        <p:scale>
          <a:sx n="91" d="100"/>
          <a:sy n="91" d="100"/>
        </p:scale>
        <p:origin x="1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49F0F-894E-EA45-967D-9304C7929036}" type="datetimeFigureOut">
              <a:rPr lang="da-DK" smtClean="0"/>
              <a:t>09/10/2020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3C5E8-A827-1348-9A1B-C4A94BDAECE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8984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Måske ikke med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C5E8-A827-1348-9A1B-C4A94BDAECE6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0414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Find på noget andet end </a:t>
            </a:r>
            <a:r>
              <a:rPr lang="da-DK" dirty="0" err="1"/>
              <a:t>dasta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C5E8-A827-1348-9A1B-C4A94BDAECE6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6431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Trash</a:t>
            </a:r>
            <a:r>
              <a:rPr lang="da-DK" dirty="0"/>
              <a:t>: </a:t>
            </a:r>
            <a:r>
              <a:rPr lang="da-DK" dirty="0" err="1"/>
              <a:t>unused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C5E8-A827-1348-9A1B-C4A94BDAECE6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07894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Insert</a:t>
            </a:r>
            <a:r>
              <a:rPr lang="da-DK" dirty="0"/>
              <a:t> </a:t>
            </a:r>
            <a:r>
              <a:rPr lang="da-DK" dirty="0" err="1"/>
              <a:t>fit</a:t>
            </a:r>
            <a:r>
              <a:rPr lang="da-DK" dirty="0"/>
              <a:t> of </a:t>
            </a:r>
            <a:r>
              <a:rPr lang="da-DK" dirty="0" err="1"/>
              <a:t>opposite</a:t>
            </a:r>
            <a:r>
              <a:rPr lang="da-DK" dirty="0"/>
              <a:t> sign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C5E8-A827-1348-9A1B-C4A94BDAECE6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09573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Overskrift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C5E8-A827-1348-9A1B-C4A94BDAECE6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498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More MC </a:t>
            </a:r>
            <a:r>
              <a:rPr lang="da-DK" dirty="0" err="1"/>
              <a:t>background</a:t>
            </a:r>
            <a:r>
              <a:rPr lang="da-DK" dirty="0"/>
              <a:t> -&gt; </a:t>
            </a:r>
            <a:r>
              <a:rPr lang="da-DK" dirty="0">
                <a:sym typeface="Wingdings" pitchFamily="2" charset="2"/>
              </a:rPr>
              <a:t>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C5E8-A827-1348-9A1B-C4A94BDAECE6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17629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Antal signal bruges til at udregne </a:t>
            </a:r>
            <a:r>
              <a:rPr lang="da-DK" dirty="0" err="1"/>
              <a:t>efficiency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C5E8-A827-1348-9A1B-C4A94BDAECE6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12462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Opposite</a:t>
            </a:r>
            <a:r>
              <a:rPr lang="da-DK" dirty="0"/>
              <a:t> sign: </a:t>
            </a:r>
            <a:r>
              <a:rPr lang="da-DK" dirty="0" err="1"/>
              <a:t>We</a:t>
            </a:r>
            <a:r>
              <a:rPr lang="da-DK" dirty="0"/>
              <a:t> find the same signal </a:t>
            </a:r>
            <a:r>
              <a:rPr lang="da-DK" dirty="0" err="1"/>
              <a:t>eff</a:t>
            </a:r>
            <a:r>
              <a:rPr lang="da-DK" dirty="0"/>
              <a:t>. as LH </a:t>
            </a:r>
            <a:r>
              <a:rPr lang="da-DK" dirty="0" err="1"/>
              <a:t>cuts</a:t>
            </a:r>
            <a:r>
              <a:rPr lang="da-DK" dirty="0"/>
              <a:t> and </a:t>
            </a:r>
            <a:r>
              <a:rPr lang="da-DK" dirty="0" err="1"/>
              <a:t>calculate</a:t>
            </a:r>
            <a:r>
              <a:rPr lang="da-DK" dirty="0"/>
              <a:t> the </a:t>
            </a:r>
            <a:r>
              <a:rPr lang="da-DK" dirty="0" err="1"/>
              <a:t>background</a:t>
            </a:r>
            <a:r>
              <a:rPr lang="da-DK" dirty="0"/>
              <a:t> </a:t>
            </a:r>
            <a:r>
              <a:rPr lang="da-DK" dirty="0" err="1"/>
              <a:t>eff</a:t>
            </a:r>
            <a:r>
              <a:rPr lang="da-DK" dirty="0"/>
              <a:t>. </a:t>
            </a:r>
          </a:p>
          <a:p>
            <a:r>
              <a:rPr lang="da-DK" dirty="0"/>
              <a:t>Same-sign: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the same cut as </a:t>
            </a:r>
            <a:r>
              <a:rPr lang="da-DK" dirty="0" err="1"/>
              <a:t>opposite</a:t>
            </a:r>
            <a:r>
              <a:rPr lang="da-DK" dirty="0"/>
              <a:t>-sign –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is </a:t>
            </a:r>
            <a:r>
              <a:rPr lang="da-DK" dirty="0" err="1"/>
              <a:t>left</a:t>
            </a:r>
            <a:r>
              <a:rPr lang="da-DK" dirty="0"/>
              <a:t>?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C5E8-A827-1348-9A1B-C4A94BDAECE6}" type="slidenum">
              <a:rPr lang="da-DK" smtClean="0"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1945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Opposite</a:t>
            </a:r>
            <a:r>
              <a:rPr lang="da-DK" dirty="0"/>
              <a:t> sign: </a:t>
            </a:r>
            <a:r>
              <a:rPr lang="da-DK" dirty="0" err="1"/>
              <a:t>We</a:t>
            </a:r>
            <a:r>
              <a:rPr lang="da-DK" dirty="0"/>
              <a:t> find the same signal </a:t>
            </a:r>
            <a:r>
              <a:rPr lang="da-DK" dirty="0" err="1"/>
              <a:t>eff</a:t>
            </a:r>
            <a:r>
              <a:rPr lang="da-DK" dirty="0"/>
              <a:t>. as LH </a:t>
            </a:r>
            <a:r>
              <a:rPr lang="da-DK" dirty="0" err="1"/>
              <a:t>cuts</a:t>
            </a:r>
            <a:r>
              <a:rPr lang="da-DK" dirty="0"/>
              <a:t> and </a:t>
            </a:r>
            <a:r>
              <a:rPr lang="da-DK" dirty="0" err="1"/>
              <a:t>calculate</a:t>
            </a:r>
            <a:r>
              <a:rPr lang="da-DK" dirty="0"/>
              <a:t> the </a:t>
            </a:r>
            <a:r>
              <a:rPr lang="da-DK" dirty="0" err="1"/>
              <a:t>background</a:t>
            </a:r>
            <a:r>
              <a:rPr lang="da-DK" dirty="0"/>
              <a:t> </a:t>
            </a:r>
            <a:r>
              <a:rPr lang="da-DK" dirty="0" err="1"/>
              <a:t>eff</a:t>
            </a:r>
            <a:r>
              <a:rPr lang="da-DK" dirty="0"/>
              <a:t>. </a:t>
            </a:r>
          </a:p>
          <a:p>
            <a:r>
              <a:rPr lang="da-DK" dirty="0"/>
              <a:t>Same-sign: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the same cut as </a:t>
            </a:r>
            <a:r>
              <a:rPr lang="da-DK" dirty="0" err="1"/>
              <a:t>opposite</a:t>
            </a:r>
            <a:r>
              <a:rPr lang="da-DK" dirty="0"/>
              <a:t>-sign –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is </a:t>
            </a:r>
            <a:r>
              <a:rPr lang="da-DK" dirty="0" err="1"/>
              <a:t>left</a:t>
            </a:r>
            <a:r>
              <a:rPr lang="da-DK" dirty="0"/>
              <a:t>?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C5E8-A827-1348-9A1B-C4A94BDAECE6}" type="slidenum">
              <a:rPr lang="da-DK" smtClean="0"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54172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Henrik synes i </a:t>
            </a:r>
            <a:r>
              <a:rPr lang="da-DK" dirty="0" err="1"/>
              <a:t>supplementary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C5E8-A827-1348-9A1B-C4A94BDAECE6}" type="slidenum">
              <a:rPr lang="da-DK" smtClean="0"/>
              <a:t>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4927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Investigate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C5E8-A827-1348-9A1B-C4A94BDAECE6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9513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Måske væk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C5E8-A827-1348-9A1B-C4A94BDAECE6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35422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Change the </a:t>
            </a:r>
            <a:r>
              <a:rPr lang="da-DK" dirty="0" err="1"/>
              <a:t>ptvarcone</a:t>
            </a:r>
            <a:r>
              <a:rPr lang="da-DK" dirty="0"/>
              <a:t> plot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C5E8-A827-1348-9A1B-C4A94BDAECE6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44776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Change the </a:t>
            </a:r>
            <a:r>
              <a:rPr lang="da-DK" dirty="0" err="1"/>
              <a:t>ptvarcone</a:t>
            </a:r>
            <a:r>
              <a:rPr lang="da-DK" dirty="0"/>
              <a:t> plot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C5E8-A827-1348-9A1B-C4A94BDAECE6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3014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Signal </a:t>
            </a:r>
            <a:r>
              <a:rPr lang="da-DK" dirty="0" err="1"/>
              <a:t>selection</a:t>
            </a:r>
            <a:r>
              <a:rPr lang="da-DK" dirty="0"/>
              <a:t> with </a:t>
            </a:r>
            <a:r>
              <a:rPr lang="da-DK" dirty="0" err="1"/>
              <a:t>numbers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C5E8-A827-1348-9A1B-C4A94BDAECE6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5882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Måske ikke vise det i ikke kan finde ud af </a:t>
            </a:r>
            <a:r>
              <a:rPr lang="da-DK" dirty="0">
                <a:sym typeface="Wingdings" pitchFamily="2" charset="2"/>
              </a:rPr>
              <a:t>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C5E8-A827-1348-9A1B-C4A94BDAECE6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2188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60-120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C5E8-A827-1348-9A1B-C4A94BDAECE6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9824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80-100 </a:t>
            </a:r>
            <a:r>
              <a:rPr lang="da-DK" dirty="0" err="1"/>
              <a:t>only</a:t>
            </a:r>
            <a:endParaRPr lang="da-DK" dirty="0"/>
          </a:p>
          <a:p>
            <a:r>
              <a:rPr lang="da-DK" dirty="0"/>
              <a:t>Plot </a:t>
            </a:r>
            <a:r>
              <a:rPr lang="da-DK" dirty="0" err="1"/>
              <a:t>background</a:t>
            </a:r>
            <a:r>
              <a:rPr lang="da-DK" dirty="0"/>
              <a:t> for </a:t>
            </a:r>
            <a:r>
              <a:rPr lang="da-DK" dirty="0" err="1"/>
              <a:t>Zmm</a:t>
            </a:r>
            <a:r>
              <a:rPr lang="da-DK" dirty="0"/>
              <a:t> LH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C5E8-A827-1348-9A1B-C4A94BDAECE6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8035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40349-8A49-4648-A90B-48A835B78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5F2E5D25-EF02-F54A-BC33-DB3C63D7C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2AAA081-9C14-994A-B1CB-8D574AB0B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40E94-1F3C-A342-97EA-B646FF757517}" type="datetime1">
              <a:rPr lang="da-DK" smtClean="0"/>
              <a:t>09/10/2020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F5FC047-A409-A840-B1F3-132B5F29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1326B70-00E4-894D-82A2-7BACE069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000"/>
            </a:lvl1pPr>
          </a:lstStyle>
          <a:p>
            <a:fld id="{52511A90-AFB0-244E-BF7E-C131AE78118C}" type="slidenum">
              <a:rPr lang="da-DK" smtClean="0"/>
              <a:pPr/>
              <a:t>‹nr.›</a:t>
            </a:fld>
            <a:endParaRPr lang="da-DK" sz="3000" dirty="0"/>
          </a:p>
        </p:txBody>
      </p:sp>
    </p:spTree>
    <p:extLst>
      <p:ext uri="{BB962C8B-B14F-4D97-AF65-F5344CB8AC3E}">
        <p14:creationId xmlns:p14="http://schemas.microsoft.com/office/powerpoint/2010/main" val="3922244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01F1CA-41B0-9B47-988E-DF2634C74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8499422-E616-704A-9A89-43612DF62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EF010D2-2CFB-0B41-B5CC-48C95514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8779-2913-6948-93CC-6C832305868F}" type="datetime1">
              <a:rPr lang="da-DK" smtClean="0"/>
              <a:t>09/10/2020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F13712C-C272-3041-9B39-A80DCDCF5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FE063CD-095C-E44A-945A-B20B6AAE8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32644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CF3BC8B2-70BD-8349-968C-23263994C0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F1139864-0E2F-2248-B186-88FC82D62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11476A4-E14C-4F4C-9E3D-14190DC19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96C4C-EA4E-9441-8D8E-9ED31663B5E6}" type="datetime1">
              <a:rPr lang="da-DK" smtClean="0"/>
              <a:t>09/10/2020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4D652CA-1E78-0140-930F-6DB3D3A5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57CB0A7-DAA4-4245-9B8F-3A1B37FE8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7964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43798-2E67-3B44-9542-290AD775F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FA3CEF0-2438-304D-A6F3-F6CF4E29C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C8B8B2E-7666-FE44-AF72-A91AF2B42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4EE7-3F4E-544D-983C-35501D664295}" type="datetime1">
              <a:rPr lang="da-DK" smtClean="0"/>
              <a:t>09/10/2020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2B51C71-6328-F847-AA01-B8EC7EAA4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539D77D-F2E9-6542-BAEB-92FB7C0A5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3201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5264E0-6AB5-6F4F-B9CF-F4B874D3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D5B0382-FF60-1B46-B3C8-C59AF8656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B86CA07-2A50-6748-BB28-94AD6E82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F5FE6-A1FD-6C4E-AA9C-EABB0ABBC412}" type="datetime1">
              <a:rPr lang="da-DK" smtClean="0"/>
              <a:t>09/10/2020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CE27F95-ACC7-2644-9CF8-ACF208C8F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D5E0CFB-11FE-B649-8C9A-9F3CEEDF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2954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5D910-859B-D64A-9B7A-582BA5D9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01D3621-6FE0-9C43-8E61-03C4FD532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70DF18E-C5F5-2942-9E76-1DD4D79B0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5B8E9E9-8C57-C041-9CCF-C9FCA7ACA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4814B-97AF-0B4E-8FA6-B8C8797A937D}" type="datetime1">
              <a:rPr lang="da-DK" smtClean="0"/>
              <a:t>09/10/2020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F4E4F93-6E05-AD4E-A192-4B7C33E62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5B29D371-07A9-5541-ADBA-5E792F39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6108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2E00B-9E19-664A-92D7-3B24459C7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18A85B0-66F9-6C42-A116-A8DB725F2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7A86D9A-F983-7E47-83A3-2F0A0AA11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DD0CBE65-3617-3C4F-8CCF-6F9004124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086A9322-FF85-7D40-BC63-2CFD732DD2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A4350CD-0111-5B4B-8406-F0BAF6266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C6C04-3EF6-C346-B951-451D95165551}" type="datetime1">
              <a:rPr lang="da-DK" smtClean="0"/>
              <a:t>09/10/2020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40BBA5C8-5E54-5B40-9CD5-714BBC326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88FFCF99-AF77-0049-92FE-9D5E270E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61186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586315-E72F-9546-B66B-FC0ACAED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799C2AEC-5DB7-9B48-9E53-9F00ADAB5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8588-2E08-F542-9134-C0D9E0ADC2D4}" type="datetime1">
              <a:rPr lang="da-DK" smtClean="0"/>
              <a:t>09/10/2020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8B112F75-279E-CB41-9771-9058ABB77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A3F6431F-456F-9E40-ACD3-1551A583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32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87648A04-F78B-3946-AA3F-8658EC889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2699-F66A-BB4D-9DA7-51E85816A1BD}" type="datetime1">
              <a:rPr lang="da-DK" smtClean="0"/>
              <a:t>09/10/2020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B3D14CCC-592D-D848-AD97-11EA03280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927B9C6-3D14-1540-8544-A4B378259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4845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1CFB-49E2-2543-8CA1-22DD21FA4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771674E-D0EA-AA4B-AD34-036D40543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E010FC9-730C-AB43-ADD4-9BD9B88D8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EE47FCC-3D8D-1949-8D8B-3BEFE4C4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E710-C90F-684F-9A26-FC44115A50A3}" type="datetime1">
              <a:rPr lang="da-DK" smtClean="0"/>
              <a:t>09/10/2020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192764C-9C86-D846-A781-14EC64615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B9DC377-4A6B-F043-B0FA-D4E29D74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18903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3D065A-840B-A74A-A14A-8FF89B11A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A367BE19-46D0-F646-B93C-C14280ADC7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984AB4E-3FA6-8649-B7C6-BF473CA41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060A2EA-358F-5D40-A271-BA28D039C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87D7-BA50-A34B-A2E7-94B85E8179D8}" type="datetime1">
              <a:rPr lang="da-DK" smtClean="0"/>
              <a:t>09/10/2020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3765C9A-0D37-F54B-B08B-E0802F2C5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7607D01-BA1D-0940-B0E0-B522618A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122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156FDEBE-2A8C-7D4A-B3D0-44BCF7C6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2DDBC8F-C1B7-5F44-B558-C35736A47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C0F0A32-784B-6940-8537-2FB23BABE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180A2-3284-894C-B7DF-3F50FF77F957}" type="datetime1">
              <a:rPr lang="da-DK" smtClean="0"/>
              <a:t>09/10/2020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A59B9BB-EEFA-CA46-A3AA-0086EA960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BC99195-5ED5-A441-8B76-F20E98B46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11A90-AFB0-244E-BF7E-C131AE78118C}" type="slidenum">
              <a:rPr lang="da-DK" smtClean="0"/>
              <a:pPr/>
              <a:t>‹nr.›</a:t>
            </a:fld>
            <a:endParaRPr lang="da-DK" sz="3000" dirty="0"/>
          </a:p>
        </p:txBody>
      </p:sp>
    </p:spTree>
    <p:extLst>
      <p:ext uri="{BB962C8B-B14F-4D97-AF65-F5344CB8AC3E}">
        <p14:creationId xmlns:p14="http://schemas.microsoft.com/office/powerpoint/2010/main" val="1653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4C34CF-76C5-954C-889F-72DD1EEBD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145" y="1122363"/>
            <a:ext cx="11110587" cy="2387600"/>
          </a:xfrm>
        </p:spPr>
        <p:txBody>
          <a:bodyPr/>
          <a:lstStyle/>
          <a:p>
            <a:r>
              <a:rPr lang="da-DK" dirty="0" err="1"/>
              <a:t>Improving</a:t>
            </a:r>
            <a:r>
              <a:rPr lang="da-DK" dirty="0"/>
              <a:t> </a:t>
            </a:r>
            <a:r>
              <a:rPr lang="da-DK" dirty="0" err="1"/>
              <a:t>Zmm</a:t>
            </a:r>
            <a:r>
              <a:rPr lang="da-DK" dirty="0"/>
              <a:t> </a:t>
            </a:r>
            <a:r>
              <a:rPr lang="da-DK" dirty="0" err="1"/>
              <a:t>selection</a:t>
            </a:r>
            <a:r>
              <a:rPr lang="da-DK" dirty="0"/>
              <a:t> in ATLAS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LightGBM</a:t>
            </a:r>
            <a:endParaRPr lang="da-DK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E11598F-80FC-D142-AA60-DE3E17D2C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767" y="3924300"/>
            <a:ext cx="10271342" cy="1811337"/>
          </a:xfrm>
        </p:spPr>
        <p:txBody>
          <a:bodyPr>
            <a:normAutofit lnSpcReduction="10000"/>
          </a:bodyPr>
          <a:lstStyle/>
          <a:p>
            <a:r>
              <a:rPr lang="da-DK" sz="3100" dirty="0"/>
              <a:t>Sara Dahl Andersen</a:t>
            </a:r>
          </a:p>
          <a:p>
            <a:r>
              <a:rPr lang="da-DK" dirty="0"/>
              <a:t>with Malte Algren and Mads Storr-Hansen</a:t>
            </a:r>
          </a:p>
          <a:p>
            <a:r>
              <a:rPr lang="da-DK" dirty="0"/>
              <a:t>Under supervision of Troels Petersen</a:t>
            </a:r>
          </a:p>
          <a:p>
            <a:r>
              <a:rPr lang="da-DK" dirty="0"/>
              <a:t>Niels Bohr </a:t>
            </a:r>
            <a:r>
              <a:rPr lang="da-DK" dirty="0" err="1"/>
              <a:t>Institute</a:t>
            </a:r>
            <a:r>
              <a:rPr lang="da-DK" dirty="0"/>
              <a:t>, </a:t>
            </a:r>
            <a:r>
              <a:rPr lang="da-DK" dirty="0" err="1"/>
              <a:t>University</a:t>
            </a:r>
            <a:r>
              <a:rPr lang="da-DK" dirty="0"/>
              <a:t> of Copenhagen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10177A79-1C1D-C84C-800F-792C8547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80714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61381180-67DA-DB47-AC5A-EB156D7B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8" y="1070110"/>
            <a:ext cx="5486400" cy="27432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B071C37-4021-A842-9055-59A96545B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10" y="365125"/>
            <a:ext cx="10995990" cy="1325563"/>
          </a:xfrm>
        </p:spPr>
        <p:txBody>
          <a:bodyPr/>
          <a:lstStyle/>
          <a:p>
            <a:r>
              <a:rPr lang="da-DK" dirty="0"/>
              <a:t>MC model on single </a:t>
            </a:r>
            <a:r>
              <a:rPr lang="da-DK" dirty="0" err="1"/>
              <a:t>muons</a:t>
            </a:r>
            <a:r>
              <a:rPr lang="da-DK" dirty="0"/>
              <a:t>: ISO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398642-A14A-044D-A844-F727C602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10" y="1825625"/>
            <a:ext cx="10995990" cy="4351338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Isolation (Iso) model:</a:t>
            </a:r>
          </a:p>
          <a:p>
            <a:pPr marL="0" indent="0">
              <a:buNone/>
            </a:pPr>
            <a:r>
              <a:rPr lang="da-DK" sz="2000" b="1" dirty="0"/>
              <a:t>Signal </a:t>
            </a:r>
            <a:r>
              <a:rPr lang="da-DK" sz="2000" b="1" dirty="0" err="1"/>
              <a:t>selection</a:t>
            </a:r>
            <a:r>
              <a:rPr lang="da-DK" sz="2000" b="1" dirty="0"/>
              <a:t>: </a:t>
            </a:r>
            <a:r>
              <a:rPr lang="da-DK" sz="2000" dirty="0" err="1"/>
              <a:t>truthOrigin</a:t>
            </a:r>
            <a:r>
              <a:rPr lang="da-DK" sz="2000" dirty="0"/>
              <a:t> = 13 (Z)</a:t>
            </a:r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r>
              <a:rPr lang="da-DK" sz="2000" b="1" dirty="0"/>
              <a:t>Variables </a:t>
            </a:r>
            <a:r>
              <a:rPr lang="da-DK" sz="2000" b="1" dirty="0" err="1"/>
              <a:t>used</a:t>
            </a:r>
            <a:r>
              <a:rPr lang="da-DK" sz="2000" b="1" dirty="0"/>
              <a:t> in the model</a:t>
            </a:r>
            <a:r>
              <a:rPr lang="da-DK" sz="2000" dirty="0"/>
              <a:t>:</a:t>
            </a:r>
          </a:p>
          <a:p>
            <a:pPr marL="0" indent="0">
              <a:buNone/>
            </a:pPr>
            <a:endParaRPr lang="da-DK" sz="2000" dirty="0"/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4781C523-ED3A-6E49-996A-802A8E71C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387359"/>
              </p:ext>
            </p:extLst>
          </p:nvPr>
        </p:nvGraphicFramePr>
        <p:xfrm>
          <a:off x="357810" y="3645981"/>
          <a:ext cx="6427303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9964">
                  <a:extLst>
                    <a:ext uri="{9D8B030D-6E8A-4147-A177-3AD203B41FA5}">
                      <a16:colId xmlns:a16="http://schemas.microsoft.com/office/drawing/2014/main" val="3186084396"/>
                    </a:ext>
                  </a:extLst>
                </a:gridCol>
                <a:gridCol w="2067339">
                  <a:extLst>
                    <a:ext uri="{9D8B030D-6E8A-4147-A177-3AD203B41FA5}">
                      <a16:colId xmlns:a16="http://schemas.microsoft.com/office/drawing/2014/main" val="3461795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﻿</a:t>
                      </a:r>
                      <a:r>
                        <a:rPr lang="da-DK" dirty="0" err="1"/>
                        <a:t>muo_ptconecoreTrackPtrCorrection</a:t>
                      </a:r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muo_ptcone20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653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err="1"/>
                        <a:t>muo_etconecoreConeEnergyCorrection</a:t>
                      </a:r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/>
                        <a:t>muo_etcone20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547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muo_neflowisolcoreConeEnergyCorrection</a:t>
                      </a:r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err="1"/>
                        <a:t>muo_pt</a:t>
                      </a:r>
                      <a:r>
                        <a:rPr lang="da-DK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167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err="1"/>
                        <a:t>muo_topoetconecoreConeEnergyCorrection</a:t>
                      </a:r>
                      <a:r>
                        <a:rPr lang="da-DK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757303"/>
                  </a:ext>
                </a:extLst>
              </a:tr>
            </a:tbl>
          </a:graphicData>
        </a:graphic>
      </p:graphicFrame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0E4B1D0-7E18-FF46-99CE-31C9322A9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7966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71C37-4021-A842-9055-59A96545B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10" y="365125"/>
            <a:ext cx="10995990" cy="1325563"/>
          </a:xfrm>
        </p:spPr>
        <p:txBody>
          <a:bodyPr/>
          <a:lstStyle/>
          <a:p>
            <a:r>
              <a:rPr lang="da-DK" dirty="0"/>
              <a:t>MC model on single </a:t>
            </a:r>
            <a:r>
              <a:rPr lang="da-DK" dirty="0" err="1"/>
              <a:t>muons</a:t>
            </a:r>
            <a:r>
              <a:rPr lang="da-DK" dirty="0"/>
              <a:t>: 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ladsholder til indhold 2">
                <a:extLst>
                  <a:ext uri="{FF2B5EF4-FFF2-40B4-BE49-F238E27FC236}">
                    <a16:creationId xmlns:a16="http://schemas.microsoft.com/office/drawing/2014/main" id="{65E68202-E78E-1A48-8796-71C34AC941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0210" y="1978025"/>
                <a:ext cx="701141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a-DK" dirty="0"/>
                  <a:t>Isolation (ISO) model:</a:t>
                </a:r>
              </a:p>
              <a:p>
                <a:pPr marL="0" indent="0">
                  <a:buNone/>
                </a:pPr>
                <a:r>
                  <a:rPr lang="da-DK" sz="2000" dirty="0" err="1"/>
                  <a:t>Compared</a:t>
                </a:r>
                <a:r>
                  <a:rPr lang="da-DK" sz="2000" dirty="0"/>
                  <a:t> with Isolation WP from  ATLAS-CONF-2020-030: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𝑣𝑎𝑟𝑐𝑜𝑛𝑒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bSup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&lt;0.06⋅</m:t>
                    </m:r>
                    <m:sSubSup>
                      <m:sSubSup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</m:oMath>
                </a14:m>
                <a:endParaRPr lang="da-DK" sz="2000" dirty="0"/>
              </a:p>
            </p:txBody>
          </p:sp>
        </mc:Choice>
        <mc:Fallback xmlns="">
          <p:sp>
            <p:nvSpPr>
              <p:cNvPr id="11" name="Pladsholder til indhold 2">
                <a:extLst>
                  <a:ext uri="{FF2B5EF4-FFF2-40B4-BE49-F238E27FC236}">
                    <a16:creationId xmlns:a16="http://schemas.microsoft.com/office/drawing/2014/main" id="{65E68202-E78E-1A48-8796-71C34AC94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10" y="1978025"/>
                <a:ext cx="7011416" cy="4351338"/>
              </a:xfrm>
              <a:prstGeom prst="rect">
                <a:avLst/>
              </a:prstGeom>
              <a:blipFill>
                <a:blip r:embed="rId3"/>
                <a:stretch>
                  <a:fillRect l="-1808" t="-232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Billede 14">
            <a:extLst>
              <a:ext uri="{FF2B5EF4-FFF2-40B4-BE49-F238E27FC236}">
                <a16:creationId xmlns:a16="http://schemas.microsoft.com/office/drawing/2014/main" id="{594E338D-EBC3-7F48-9930-0C77713F2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991" y="2486024"/>
            <a:ext cx="4956812" cy="4130676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447D5E64-7756-F545-99C7-230D641EB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10" y="3231354"/>
            <a:ext cx="5312366" cy="3320229"/>
          </a:xfrm>
          <a:prstGeom prst="rect">
            <a:avLst/>
          </a:prstGeom>
        </p:spPr>
      </p:pic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0D1A8A8-8CCA-6F42-8AD6-16938836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519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71C37-4021-A842-9055-59A96545B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10" y="365125"/>
            <a:ext cx="10995990" cy="1325563"/>
          </a:xfrm>
        </p:spPr>
        <p:txBody>
          <a:bodyPr/>
          <a:lstStyle/>
          <a:p>
            <a:r>
              <a:rPr lang="da-DK" dirty="0"/>
              <a:t>MC model on single </a:t>
            </a:r>
            <a:r>
              <a:rPr lang="da-DK" dirty="0" err="1"/>
              <a:t>muons</a:t>
            </a:r>
            <a:r>
              <a:rPr lang="da-DK" dirty="0"/>
              <a:t>: 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ladsholder til indhold 2">
                <a:extLst>
                  <a:ext uri="{FF2B5EF4-FFF2-40B4-BE49-F238E27FC236}">
                    <a16:creationId xmlns:a16="http://schemas.microsoft.com/office/drawing/2014/main" id="{65E68202-E78E-1A48-8796-71C34AC941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0210" y="1978025"/>
                <a:ext cx="701141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a-DK" dirty="0"/>
                  <a:t>Isolation (ISO) model:</a:t>
                </a:r>
              </a:p>
              <a:p>
                <a:pPr marL="0" indent="0">
                  <a:buNone/>
                </a:pPr>
                <a:r>
                  <a:rPr lang="da-DK" sz="2000" dirty="0" err="1"/>
                  <a:t>Compared</a:t>
                </a:r>
                <a:r>
                  <a:rPr lang="da-DK" sz="2000" dirty="0"/>
                  <a:t> with Isolation WP from  ATLAS-CONF-2020-030: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𝑣𝑎𝑟𝑐𝑜𝑛𝑒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bSup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&lt;0.06⋅</m:t>
                    </m:r>
                    <m:sSubSup>
                      <m:sSubSup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</m:oMath>
                </a14:m>
                <a:endParaRPr lang="da-DK" sz="2000" dirty="0"/>
              </a:p>
            </p:txBody>
          </p:sp>
        </mc:Choice>
        <mc:Fallback xmlns="">
          <p:sp>
            <p:nvSpPr>
              <p:cNvPr id="11" name="Pladsholder til indhold 2">
                <a:extLst>
                  <a:ext uri="{FF2B5EF4-FFF2-40B4-BE49-F238E27FC236}">
                    <a16:creationId xmlns:a16="http://schemas.microsoft.com/office/drawing/2014/main" id="{65E68202-E78E-1A48-8796-71C34AC94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10" y="1978025"/>
                <a:ext cx="7011416" cy="4351338"/>
              </a:xfrm>
              <a:prstGeom prst="rect">
                <a:avLst/>
              </a:prstGeom>
              <a:blipFill>
                <a:blip r:embed="rId3"/>
                <a:stretch>
                  <a:fillRect l="-1808" t="-232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Billede 14">
            <a:extLst>
              <a:ext uri="{FF2B5EF4-FFF2-40B4-BE49-F238E27FC236}">
                <a16:creationId xmlns:a16="http://schemas.microsoft.com/office/drawing/2014/main" id="{594E338D-EBC3-7F48-9930-0C77713F2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991" y="2486024"/>
            <a:ext cx="4956812" cy="4130676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447D5E64-7756-F545-99C7-230D641EB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10" y="3231354"/>
            <a:ext cx="5312366" cy="3320229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3DFC134D-D4F3-A041-819D-C9624B002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0487" y="2967552"/>
            <a:ext cx="3584031" cy="3584031"/>
          </a:xfrm>
          <a:prstGeom prst="rect">
            <a:avLst/>
          </a:prstGeom>
        </p:spPr>
      </p:pic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E5F7348-A6FD-F848-BC03-1F8A1BC28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8711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13646CC-6CCC-DE40-958F-5E47A7EB4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246363"/>
            <a:ext cx="10515600" cy="3391560"/>
          </a:xfrm>
        </p:spPr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two</a:t>
            </a:r>
            <a:r>
              <a:rPr lang="da-DK" dirty="0"/>
              <a:t> models for single </a:t>
            </a:r>
            <a:r>
              <a:rPr lang="da-DK" dirty="0" err="1"/>
              <a:t>muons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input to the </a:t>
            </a:r>
            <a:r>
              <a:rPr lang="da-DK" dirty="0" err="1"/>
              <a:t>Zmm</a:t>
            </a:r>
            <a:r>
              <a:rPr lang="da-DK" dirty="0"/>
              <a:t> model</a:t>
            </a:r>
          </a:p>
          <a:p>
            <a:pPr lvl="1"/>
            <a:r>
              <a:rPr lang="da-DK" dirty="0"/>
              <a:t>The </a:t>
            </a:r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muons</a:t>
            </a:r>
            <a:r>
              <a:rPr lang="da-DK" dirty="0"/>
              <a:t> in the Z -&gt; mm </a:t>
            </a:r>
            <a:r>
              <a:rPr lang="da-DK" dirty="0" err="1"/>
              <a:t>decay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recieve</a:t>
            </a:r>
            <a:r>
              <a:rPr lang="da-DK" dirty="0"/>
              <a:t> a score from the ML models</a:t>
            </a:r>
          </a:p>
          <a:p>
            <a:pPr lvl="1"/>
            <a:r>
              <a:rPr lang="da-DK" dirty="0"/>
              <a:t>The scores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variables in the LGBM model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0CC3556-BAFD-E343-945E-C8BC3FA74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90" y="515706"/>
            <a:ext cx="11155017" cy="1690688"/>
          </a:xfrm>
        </p:spPr>
        <p:txBody>
          <a:bodyPr>
            <a:normAutofit/>
          </a:bodyPr>
          <a:lstStyle/>
          <a:p>
            <a:pPr algn="ctr"/>
            <a:r>
              <a:rPr lang="da-DK" dirty="0"/>
              <a:t>MC model on </a:t>
            </a:r>
            <a:r>
              <a:rPr lang="da-DK" dirty="0" err="1"/>
              <a:t>Zmm</a:t>
            </a:r>
            <a:br>
              <a:rPr lang="da-DK" dirty="0"/>
            </a:br>
            <a:r>
              <a:rPr lang="da-DK" sz="3600" dirty="0"/>
              <a:t>Model for </a:t>
            </a:r>
            <a:r>
              <a:rPr lang="da-DK" sz="3600" dirty="0" err="1"/>
              <a:t>muon</a:t>
            </a:r>
            <a:r>
              <a:rPr lang="da-DK" sz="3600" dirty="0"/>
              <a:t> pairs </a:t>
            </a:r>
            <a:r>
              <a:rPr lang="da-DK" sz="3600" dirty="0" err="1"/>
              <a:t>originating</a:t>
            </a:r>
            <a:r>
              <a:rPr lang="da-DK" sz="3600" dirty="0"/>
              <a:t> from the Z </a:t>
            </a:r>
            <a:r>
              <a:rPr lang="da-DK" sz="3600" dirty="0" err="1"/>
              <a:t>boson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1642671-F0ED-B745-A9DB-04FBB2C0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17017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9EEC32E8-80DF-844A-9A41-B43AEFABE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748" y="3429000"/>
            <a:ext cx="6015735" cy="30078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1D5F09A-3C3C-7D40-9028-26940EADD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17" y="365125"/>
            <a:ext cx="11153283" cy="1325563"/>
          </a:xfrm>
        </p:spPr>
        <p:txBody>
          <a:bodyPr/>
          <a:lstStyle/>
          <a:p>
            <a:r>
              <a:rPr lang="da-DK" dirty="0"/>
              <a:t>MC model on </a:t>
            </a:r>
            <a:r>
              <a:rPr lang="da-DK" dirty="0" err="1"/>
              <a:t>Zmm</a:t>
            </a:r>
            <a:r>
              <a:rPr lang="da-DK" dirty="0"/>
              <a:t>: variables</a:t>
            </a:r>
          </a:p>
        </p:txBody>
      </p:sp>
      <p:graphicFrame>
        <p:nvGraphicFramePr>
          <p:cNvPr id="7" name="Tabel 4">
            <a:extLst>
              <a:ext uri="{FF2B5EF4-FFF2-40B4-BE49-F238E27FC236}">
                <a16:creationId xmlns:a16="http://schemas.microsoft.com/office/drawing/2014/main" id="{3A00B0EA-39CD-E04F-80D0-87647F559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785356"/>
              </p:ext>
            </p:extLst>
          </p:nvPr>
        </p:nvGraphicFramePr>
        <p:xfrm>
          <a:off x="200517" y="4508169"/>
          <a:ext cx="642730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9805">
                  <a:extLst>
                    <a:ext uri="{9D8B030D-6E8A-4147-A177-3AD203B41FA5}">
                      <a16:colId xmlns:a16="http://schemas.microsoft.com/office/drawing/2014/main" val="3186084396"/>
                    </a:ext>
                  </a:extLst>
                </a:gridCol>
                <a:gridCol w="1916482">
                  <a:extLst>
                    <a:ext uri="{9D8B030D-6E8A-4147-A177-3AD203B41FA5}">
                      <a16:colId xmlns:a16="http://schemas.microsoft.com/office/drawing/2014/main" val="3622678790"/>
                    </a:ext>
                  </a:extLst>
                </a:gridCol>
                <a:gridCol w="1671015">
                  <a:extLst>
                    <a:ext uri="{9D8B030D-6E8A-4147-A177-3AD203B41FA5}">
                      <a16:colId xmlns:a16="http://schemas.microsoft.com/office/drawing/2014/main" val="72318671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da-DK" dirty="0"/>
                        <a:t>Event variables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069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﻿</a:t>
                      </a:r>
                      <a:r>
                        <a:rPr lang="da-DK" dirty="0" err="1"/>
                        <a:t>correctedScaledAverageMu</a:t>
                      </a:r>
                      <a:r>
                        <a:rPr lang="da-DK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NvtxReco</a:t>
                      </a:r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err="1"/>
                        <a:t>Z_sig</a:t>
                      </a:r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65353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da-DK" dirty="0" err="1"/>
                        <a:t>Muon</a:t>
                      </a:r>
                      <a:r>
                        <a:rPr lang="da-DK" dirty="0"/>
                        <a:t> variables (</a:t>
                      </a:r>
                      <a:r>
                        <a:rPr lang="da-DK" dirty="0" err="1"/>
                        <a:t>exists</a:t>
                      </a:r>
                      <a:r>
                        <a:rPr lang="da-DK" dirty="0"/>
                        <a:t> for </a:t>
                      </a:r>
                      <a:r>
                        <a:rPr lang="da-DK" dirty="0" err="1"/>
                        <a:t>both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muons</a:t>
                      </a:r>
                      <a:r>
                        <a:rPr lang="da-DK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5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muo_ISO_score</a:t>
                      </a:r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err="1"/>
                        <a:t>muo_PID_score</a:t>
                      </a:r>
                      <a:r>
                        <a:rPr lang="da-DK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/>
                        <a:t>muo_d0_d0Sig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167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/>
                        <a:t>muo_priTrack_d0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muo_priTrack_z0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7573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390681A2-3B38-A046-BC32-5C3B911E8891}"/>
                  </a:ext>
                </a:extLst>
              </p:cNvPr>
              <p:cNvSpPr txBox="1"/>
              <p:nvPr/>
            </p:nvSpPr>
            <p:spPr>
              <a:xfrm>
                <a:off x="8010040" y="1369196"/>
                <a:ext cx="2607124" cy="1190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b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da-DK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a-DK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da-DK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da-DK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a-DK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da-DK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da-DK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a-DK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da-DK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da-DK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a-DK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da-DK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da-DK" b="0" dirty="0"/>
              </a:p>
              <a:p>
                <a:endParaRPr lang="da-DK" dirty="0"/>
              </a:p>
            </p:txBody>
          </p:sp>
        </mc:Choice>
        <mc:Fallback xmlns="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390681A2-3B38-A046-BC32-5C3B911E8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040" y="1369196"/>
                <a:ext cx="2607124" cy="11906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604E90AC-E5E9-A14C-9EBC-6F105EE2F93B}"/>
                  </a:ext>
                </a:extLst>
              </p:cNvPr>
              <p:cNvSpPr txBox="1"/>
              <p:nvPr/>
            </p:nvSpPr>
            <p:spPr>
              <a:xfrm>
                <a:off x="8725684" y="2514127"/>
                <a:ext cx="1891480" cy="1005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bSup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𝑝𝑟𝑖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𝑡𝑟𝑎𝑐𝑘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𝑝𝑟𝑖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𝑡𝑟𝑎𝑐𝑘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a-DK" b="0" dirty="0"/>
              </a:p>
              <a:p>
                <a:endParaRPr lang="da-DK" dirty="0"/>
              </a:p>
            </p:txBody>
          </p:sp>
        </mc:Choice>
        <mc:Fallback xmlns=""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604E90AC-E5E9-A14C-9EBC-6F105EE2F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684" y="2514127"/>
                <a:ext cx="1891480" cy="1005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kstfelt 2">
            <a:extLst>
              <a:ext uri="{FF2B5EF4-FFF2-40B4-BE49-F238E27FC236}">
                <a16:creationId xmlns:a16="http://schemas.microsoft.com/office/drawing/2014/main" id="{6A48DF8D-23C7-AA42-8B9E-A223ED1D18B3}"/>
              </a:ext>
            </a:extLst>
          </p:cNvPr>
          <p:cNvSpPr txBox="1"/>
          <p:nvPr/>
        </p:nvSpPr>
        <p:spPr>
          <a:xfrm>
            <a:off x="200516" y="1590347"/>
            <a:ext cx="65499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Signal</a:t>
            </a:r>
            <a:r>
              <a:rPr lang="da-DK" dirty="0"/>
              <a:t>: </a:t>
            </a:r>
            <a:r>
              <a:rPr lang="da-DK" dirty="0" err="1"/>
              <a:t>Muon</a:t>
            </a:r>
            <a:r>
              <a:rPr lang="da-DK" dirty="0"/>
              <a:t> pairs </a:t>
            </a:r>
            <a:r>
              <a:rPr lang="da-DK" dirty="0" err="1"/>
              <a:t>originating</a:t>
            </a:r>
            <a:r>
              <a:rPr lang="da-DK" dirty="0"/>
              <a:t> from Z w. </a:t>
            </a:r>
            <a:r>
              <a:rPr lang="da-DK" dirty="0" err="1"/>
              <a:t>opposite</a:t>
            </a:r>
            <a:r>
              <a:rPr lang="da-DK" dirty="0"/>
              <a:t> sign </a:t>
            </a:r>
          </a:p>
          <a:p>
            <a:r>
              <a:rPr lang="da-DK" b="1" dirty="0"/>
              <a:t>Background</a:t>
            </a:r>
            <a:r>
              <a:rPr lang="da-DK" dirty="0"/>
              <a:t>: </a:t>
            </a:r>
            <a:r>
              <a:rPr lang="da-DK" dirty="0" err="1"/>
              <a:t>Muon</a:t>
            </a:r>
            <a:r>
              <a:rPr lang="da-DK" dirty="0"/>
              <a:t> pairs not </a:t>
            </a:r>
            <a:r>
              <a:rPr lang="da-DK" dirty="0" err="1"/>
              <a:t>originating</a:t>
            </a:r>
            <a:r>
              <a:rPr lang="da-DK" dirty="0"/>
              <a:t> from Z</a:t>
            </a:r>
          </a:p>
          <a:p>
            <a:endParaRPr lang="da-DK" dirty="0"/>
          </a:p>
          <a:p>
            <a:r>
              <a:rPr lang="da-DK" dirty="0"/>
              <a:t>Training set: </a:t>
            </a:r>
          </a:p>
          <a:p>
            <a:pPr marL="285750" indent="-285750">
              <a:buFontTx/>
              <a:buChar char="-"/>
            </a:pPr>
            <a:r>
              <a:rPr lang="da-DK" dirty="0" err="1"/>
              <a:t>nSig</a:t>
            </a:r>
            <a:r>
              <a:rPr lang="da-DK" dirty="0"/>
              <a:t>: 50k, </a:t>
            </a:r>
            <a:r>
              <a:rPr lang="da-DK" dirty="0" err="1"/>
              <a:t>nBkg</a:t>
            </a:r>
            <a:r>
              <a:rPr lang="da-DK" dirty="0"/>
              <a:t>: 270k</a:t>
            </a:r>
          </a:p>
          <a:p>
            <a:pPr marL="285750" indent="-285750">
              <a:buFontTx/>
              <a:buChar char="-"/>
            </a:pPr>
            <a:endParaRPr lang="da-DK" dirty="0"/>
          </a:p>
          <a:p>
            <a:r>
              <a:rPr lang="da-DK" dirty="0" err="1"/>
              <a:t>Validation</a:t>
            </a:r>
            <a:r>
              <a:rPr lang="da-DK" dirty="0"/>
              <a:t> set: </a:t>
            </a:r>
          </a:p>
          <a:p>
            <a:pPr marL="285750" indent="-285750">
              <a:buFontTx/>
              <a:buChar char="-"/>
            </a:pPr>
            <a:r>
              <a:rPr lang="da-DK" dirty="0" err="1"/>
              <a:t>nSig</a:t>
            </a:r>
            <a:r>
              <a:rPr lang="da-DK" dirty="0"/>
              <a:t>: 11k, </a:t>
            </a:r>
            <a:r>
              <a:rPr lang="da-DK" dirty="0" err="1"/>
              <a:t>nBkg</a:t>
            </a:r>
            <a:r>
              <a:rPr lang="da-DK" dirty="0"/>
              <a:t>: 70k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9C1DFA3-C270-D94F-A846-04FA9E61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82165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5F09A-3C3C-7D40-9028-26940EADD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17" y="365125"/>
            <a:ext cx="11153283" cy="1325563"/>
          </a:xfrm>
        </p:spPr>
        <p:txBody>
          <a:bodyPr/>
          <a:lstStyle/>
          <a:p>
            <a:r>
              <a:rPr lang="da-DK" dirty="0"/>
              <a:t>MC model on </a:t>
            </a:r>
            <a:r>
              <a:rPr lang="da-DK" dirty="0" err="1"/>
              <a:t>Zmm</a:t>
            </a:r>
            <a:r>
              <a:rPr lang="da-DK" dirty="0"/>
              <a:t>: </a:t>
            </a:r>
            <a:r>
              <a:rPr lang="da-DK" dirty="0" err="1"/>
              <a:t>comparing</a:t>
            </a:r>
            <a:r>
              <a:rPr lang="da-DK" dirty="0"/>
              <a:t> with ATLAS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 4">
                <a:extLst>
                  <a:ext uri="{FF2B5EF4-FFF2-40B4-BE49-F238E27FC236}">
                    <a16:creationId xmlns:a16="http://schemas.microsoft.com/office/drawing/2014/main" id="{3A00B0EA-39CD-E04F-80D0-87647F559F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225613"/>
                  </p:ext>
                </p:extLst>
              </p:nvPr>
            </p:nvGraphicFramePr>
            <p:xfrm>
              <a:off x="325392" y="2711453"/>
              <a:ext cx="3332208" cy="2590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32208">
                      <a:extLst>
                        <a:ext uri="{9D8B030D-6E8A-4147-A177-3AD203B41FA5}">
                          <a16:colId xmlns:a16="http://schemas.microsoft.com/office/drawing/2014/main" val="318608439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a-DK" dirty="0"/>
                            <a:t>﻿</a:t>
                          </a:r>
                          <a:r>
                            <a:rPr lang="da-DK" dirty="0" err="1"/>
                            <a:t>Two</a:t>
                          </a:r>
                          <a:r>
                            <a:rPr lang="da-DK" dirty="0"/>
                            <a:t> </a:t>
                          </a:r>
                          <a:r>
                            <a:rPr lang="da-DK" dirty="0" err="1"/>
                            <a:t>opposite</a:t>
                          </a:r>
                          <a:r>
                            <a:rPr lang="da-DK" dirty="0"/>
                            <a:t>-sign </a:t>
                          </a:r>
                          <a:r>
                            <a:rPr lang="da-DK" dirty="0" err="1"/>
                            <a:t>muons</a:t>
                          </a:r>
                          <a:endParaRPr lang="da-DK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766535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dirty="0"/>
                            <a:t>pt &gt; 10 </a:t>
                          </a:r>
                          <a:r>
                            <a:rPr lang="da-DK" dirty="0" err="1"/>
                            <a:t>GeV</a:t>
                          </a:r>
                          <a:endParaRPr lang="da-DK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16547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a-DK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a-DK" b="0" i="1" dirty="0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a:rPr lang="da-DK" b="0" i="1" dirty="0" smtClean="0">
                                    <a:latin typeface="Cambria Math" panose="02040503050406030204" pitchFamily="18" charset="0"/>
                                  </a:rPr>
                                  <m:t>&lt;2.7</m:t>
                                </m:r>
                              </m:oMath>
                            </m:oMathPara>
                          </a14:m>
                          <a:endParaRPr lang="da-DK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081677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dirty="0"/>
                            <a:t>Medium ID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3757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&lt;3</m:t>
                                </m:r>
                              </m:oMath>
                            </m:oMathPara>
                          </a14:m>
                          <a:endParaRPr lang="da-DK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0149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dirty="0"/>
                            <a:t>﻿High-</a:t>
                          </a:r>
                          <a:r>
                            <a:rPr lang="da-DK" dirty="0" err="1"/>
                            <a:t>quality</a:t>
                          </a:r>
                          <a:r>
                            <a:rPr lang="da-DK" dirty="0"/>
                            <a:t> </a:t>
                          </a:r>
                          <a:r>
                            <a:rPr lang="da-DK" dirty="0" err="1"/>
                            <a:t>track</a:t>
                          </a:r>
                          <a:r>
                            <a:rPr lang="da-DK" dirty="0"/>
                            <a:t> in ID or MS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564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a-DK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da-DK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&lt;0.5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da-DK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1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 4">
                <a:extLst>
                  <a:ext uri="{FF2B5EF4-FFF2-40B4-BE49-F238E27FC236}">
                    <a16:creationId xmlns:a16="http://schemas.microsoft.com/office/drawing/2014/main" id="{3A00B0EA-39CD-E04F-80D0-87647F559F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225613"/>
                  </p:ext>
                </p:extLst>
              </p:nvPr>
            </p:nvGraphicFramePr>
            <p:xfrm>
              <a:off x="325392" y="2711453"/>
              <a:ext cx="3332208" cy="2590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32208">
                      <a:extLst>
                        <a:ext uri="{9D8B030D-6E8A-4147-A177-3AD203B41FA5}">
                          <a16:colId xmlns:a16="http://schemas.microsoft.com/office/drawing/2014/main" val="318608439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a-DK" dirty="0"/>
                            <a:t>﻿</a:t>
                          </a:r>
                          <a:r>
                            <a:rPr lang="da-DK" dirty="0" err="1"/>
                            <a:t>Two</a:t>
                          </a:r>
                          <a:r>
                            <a:rPr lang="da-DK" dirty="0"/>
                            <a:t> </a:t>
                          </a:r>
                          <a:r>
                            <a:rPr lang="da-DK" dirty="0" err="1"/>
                            <a:t>opposite</a:t>
                          </a:r>
                          <a:r>
                            <a:rPr lang="da-DK" dirty="0"/>
                            <a:t>-sign </a:t>
                          </a:r>
                          <a:r>
                            <a:rPr lang="da-DK" dirty="0" err="1"/>
                            <a:t>muons</a:t>
                          </a:r>
                          <a:endParaRPr lang="da-DK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766535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dirty="0"/>
                            <a:t>pt &gt; 10 </a:t>
                          </a:r>
                          <a:r>
                            <a:rPr lang="da-DK" dirty="0" err="1"/>
                            <a:t>GeV</a:t>
                          </a:r>
                          <a:endParaRPr lang="da-DK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16547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0" t="-200000" r="-760" b="-39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81677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dirty="0"/>
                            <a:t>Medium ID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3757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0" t="-410345" r="-760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0149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dirty="0"/>
                            <a:t>﻿High-</a:t>
                          </a:r>
                          <a:r>
                            <a:rPr lang="da-DK" dirty="0" err="1"/>
                            <a:t>quality</a:t>
                          </a:r>
                          <a:r>
                            <a:rPr lang="da-DK" dirty="0"/>
                            <a:t> </a:t>
                          </a:r>
                          <a:r>
                            <a:rPr lang="da-DK" dirty="0" err="1"/>
                            <a:t>track</a:t>
                          </a:r>
                          <a:r>
                            <a:rPr lang="da-DK" dirty="0"/>
                            <a:t> in ID or MS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564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0" t="-613793" r="-760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1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2AA16B3E-FE28-224B-9428-13C37F91A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17" y="2025748"/>
            <a:ext cx="3457083" cy="40162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a-DK" sz="1800" dirty="0"/>
              <a:t>Using ATLAS </a:t>
            </a:r>
            <a:r>
              <a:rPr lang="da-DK" sz="1800" dirty="0" err="1"/>
              <a:t>selection</a:t>
            </a:r>
            <a:r>
              <a:rPr lang="da-DK" sz="1800" dirty="0"/>
              <a:t> from ﻿﻿</a:t>
            </a:r>
            <a:r>
              <a:rPr lang="da-DK" sz="1800" dirty="0" err="1"/>
              <a:t>arXiv</a:t>
            </a:r>
            <a:r>
              <a:rPr lang="da-DK" sz="1800" dirty="0"/>
              <a:t>: 2005.05382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 4">
                <a:extLst>
                  <a:ext uri="{FF2B5EF4-FFF2-40B4-BE49-F238E27FC236}">
                    <a16:creationId xmlns:a16="http://schemas.microsoft.com/office/drawing/2014/main" id="{98CE8642-609B-494B-A6B2-86302BE5B1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5536392"/>
                  </p:ext>
                </p:extLst>
              </p:nvPr>
            </p:nvGraphicFramePr>
            <p:xfrm>
              <a:off x="4359911" y="2735977"/>
              <a:ext cx="3088932" cy="2590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88932">
                      <a:extLst>
                        <a:ext uri="{9D8B030D-6E8A-4147-A177-3AD203B41FA5}">
                          <a16:colId xmlns:a16="http://schemas.microsoft.com/office/drawing/2014/main" val="318608439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a-DK" dirty="0"/>
                            <a:t>﻿</a:t>
                          </a:r>
                          <a:r>
                            <a:rPr lang="da-DK" dirty="0" err="1"/>
                            <a:t>Two</a:t>
                          </a:r>
                          <a:r>
                            <a:rPr lang="da-DK" dirty="0"/>
                            <a:t> </a:t>
                          </a:r>
                          <a:r>
                            <a:rPr lang="da-DK" dirty="0" err="1"/>
                            <a:t>opposite</a:t>
                          </a:r>
                          <a:r>
                            <a:rPr lang="da-DK" dirty="0"/>
                            <a:t>-sign </a:t>
                          </a:r>
                          <a:r>
                            <a:rPr lang="da-DK" dirty="0" err="1"/>
                            <a:t>muons</a:t>
                          </a:r>
                          <a:endParaRPr lang="da-DK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766535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dirty="0"/>
                            <a:t>pt &gt; 10 </a:t>
                          </a:r>
                          <a:r>
                            <a:rPr lang="da-DK" dirty="0" err="1"/>
                            <a:t>GeV</a:t>
                          </a:r>
                          <a:endParaRPr lang="da-DK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16547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a-DK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a-DK" b="0" i="1" dirty="0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a:rPr lang="da-DK" b="0" i="1" dirty="0" smtClean="0">
                                    <a:latin typeface="Cambria Math" panose="02040503050406030204" pitchFamily="18" charset="0"/>
                                  </a:rPr>
                                  <m:t>&lt;2.7</m:t>
                                </m:r>
                              </m:oMath>
                            </m:oMathPara>
                          </a14:m>
                          <a:endParaRPr lang="da-DK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081677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dirty="0"/>
                            <a:t>ML </a:t>
                          </a:r>
                          <a:r>
                            <a:rPr lang="da-DK" dirty="0" err="1"/>
                            <a:t>Pid</a:t>
                          </a:r>
                          <a:r>
                            <a:rPr lang="da-DK" dirty="0"/>
                            <a:t> / ML Iso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3757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&lt;3</m:t>
                                </m:r>
                              </m:oMath>
                            </m:oMathPara>
                          </a14:m>
                          <a:endParaRPr lang="da-DK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0149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dirty="0"/>
                            <a:t>﻿High-</a:t>
                          </a:r>
                          <a:r>
                            <a:rPr lang="da-DK" dirty="0" err="1"/>
                            <a:t>quality</a:t>
                          </a:r>
                          <a:r>
                            <a:rPr lang="da-DK" dirty="0"/>
                            <a:t> </a:t>
                          </a:r>
                          <a:r>
                            <a:rPr lang="da-DK" dirty="0" err="1"/>
                            <a:t>track</a:t>
                          </a:r>
                          <a:r>
                            <a:rPr lang="da-DK" dirty="0"/>
                            <a:t> in ID or MS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564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a-DK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da-DK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&lt;0.5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da-DK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1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 4">
                <a:extLst>
                  <a:ext uri="{FF2B5EF4-FFF2-40B4-BE49-F238E27FC236}">
                    <a16:creationId xmlns:a16="http://schemas.microsoft.com/office/drawing/2014/main" id="{98CE8642-609B-494B-A6B2-86302BE5B1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5536392"/>
                  </p:ext>
                </p:extLst>
              </p:nvPr>
            </p:nvGraphicFramePr>
            <p:xfrm>
              <a:off x="4359911" y="2735977"/>
              <a:ext cx="3088932" cy="2590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88932">
                      <a:extLst>
                        <a:ext uri="{9D8B030D-6E8A-4147-A177-3AD203B41FA5}">
                          <a16:colId xmlns:a16="http://schemas.microsoft.com/office/drawing/2014/main" val="318608439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a-DK" dirty="0"/>
                            <a:t>﻿</a:t>
                          </a:r>
                          <a:r>
                            <a:rPr lang="da-DK" dirty="0" err="1"/>
                            <a:t>Two</a:t>
                          </a:r>
                          <a:r>
                            <a:rPr lang="da-DK" dirty="0"/>
                            <a:t> </a:t>
                          </a:r>
                          <a:r>
                            <a:rPr lang="da-DK" dirty="0" err="1"/>
                            <a:t>opposite</a:t>
                          </a:r>
                          <a:r>
                            <a:rPr lang="da-DK" dirty="0"/>
                            <a:t>-sign </a:t>
                          </a:r>
                          <a:r>
                            <a:rPr lang="da-DK" dirty="0" err="1"/>
                            <a:t>muons</a:t>
                          </a:r>
                          <a:endParaRPr lang="da-DK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766535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dirty="0"/>
                            <a:t>pt &gt; 10 </a:t>
                          </a:r>
                          <a:r>
                            <a:rPr lang="da-DK" dirty="0" err="1"/>
                            <a:t>GeV</a:t>
                          </a:r>
                          <a:endParaRPr lang="da-DK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16547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" t="-200000" r="-410" b="-39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81677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dirty="0"/>
                            <a:t>ML </a:t>
                          </a:r>
                          <a:r>
                            <a:rPr lang="da-DK" dirty="0" err="1"/>
                            <a:t>Pid</a:t>
                          </a:r>
                          <a:r>
                            <a:rPr lang="da-DK" dirty="0"/>
                            <a:t> / ML Iso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3757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" t="-410345" r="-410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0149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dirty="0"/>
                            <a:t>﻿High-</a:t>
                          </a:r>
                          <a:r>
                            <a:rPr lang="da-DK" dirty="0" err="1"/>
                            <a:t>quality</a:t>
                          </a:r>
                          <a:r>
                            <a:rPr lang="da-DK" dirty="0"/>
                            <a:t> </a:t>
                          </a:r>
                          <a:r>
                            <a:rPr lang="da-DK" dirty="0" err="1"/>
                            <a:t>track</a:t>
                          </a:r>
                          <a:r>
                            <a:rPr lang="da-DK" dirty="0"/>
                            <a:t> in ID or MS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564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" t="-613793" r="-410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11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8" name="Tabel 4">
            <a:extLst>
              <a:ext uri="{FF2B5EF4-FFF2-40B4-BE49-F238E27FC236}">
                <a16:creationId xmlns:a16="http://schemas.microsoft.com/office/drawing/2014/main" id="{8FA6C0DB-9B1B-8548-8987-A40815EF0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625469"/>
              </p:ext>
            </p:extLst>
          </p:nvPr>
        </p:nvGraphicFramePr>
        <p:xfrm>
          <a:off x="8151154" y="2735977"/>
          <a:ext cx="3088932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8932">
                  <a:extLst>
                    <a:ext uri="{9D8B030D-6E8A-4147-A177-3AD203B41FA5}">
                      <a16:colId xmlns:a16="http://schemas.microsoft.com/office/drawing/2014/main" val="3186084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dirty="0"/>
                        <a:t>﻿</a:t>
                      </a:r>
                      <a:r>
                        <a:rPr lang="da-DK" dirty="0" err="1"/>
                        <a:t>correctedScaledAverageMu</a:t>
                      </a:r>
                      <a:r>
                        <a:rPr lang="da-DK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653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err="1"/>
                        <a:t>NvtxReco</a:t>
                      </a:r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547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Z_sig</a:t>
                      </a:r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167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/>
                        <a:t>Medium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757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/>
                        <a:t>muo_d0_d0Sig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0149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/>
                        <a:t>muo_priTrack_z0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15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/>
                        <a:t>muo_priTrack_d0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940110"/>
                  </a:ext>
                </a:extLst>
              </a:tr>
            </a:tbl>
          </a:graphicData>
        </a:graphic>
      </p:graphicFrame>
      <p:sp>
        <p:nvSpPr>
          <p:cNvPr id="10" name="Pladsholder til indhold 2">
            <a:extLst>
              <a:ext uri="{FF2B5EF4-FFF2-40B4-BE49-F238E27FC236}">
                <a16:creationId xmlns:a16="http://schemas.microsoft.com/office/drawing/2014/main" id="{3C6416CA-245E-4F49-9430-42FC965E219A}"/>
              </a:ext>
            </a:extLst>
          </p:cNvPr>
          <p:cNvSpPr txBox="1">
            <a:spLocks/>
          </p:cNvSpPr>
          <p:nvPr/>
        </p:nvSpPr>
        <p:spPr>
          <a:xfrm>
            <a:off x="4175835" y="2025748"/>
            <a:ext cx="3457083" cy="4016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800" dirty="0" err="1"/>
              <a:t>Modified</a:t>
            </a:r>
            <a:r>
              <a:rPr lang="da-DK" sz="1800" dirty="0"/>
              <a:t> ATLAS </a:t>
            </a:r>
            <a:r>
              <a:rPr lang="da-DK" sz="1800" dirty="0" err="1"/>
              <a:t>selection</a:t>
            </a:r>
            <a:r>
              <a:rPr lang="da-DK" sz="1800" dirty="0"/>
              <a:t> from ﻿﻿</a:t>
            </a:r>
            <a:r>
              <a:rPr lang="da-DK" sz="1800" dirty="0" err="1"/>
              <a:t>arXiv</a:t>
            </a:r>
            <a:r>
              <a:rPr lang="da-DK" sz="1800" dirty="0"/>
              <a:t>: 2005.05382</a:t>
            </a:r>
          </a:p>
        </p:txBody>
      </p:sp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DB81ECD9-1C14-C846-A919-13D74CD8B6AE}"/>
              </a:ext>
            </a:extLst>
          </p:cNvPr>
          <p:cNvSpPr txBox="1">
            <a:spLocks/>
          </p:cNvSpPr>
          <p:nvPr/>
        </p:nvSpPr>
        <p:spPr>
          <a:xfrm>
            <a:off x="7847480" y="2025748"/>
            <a:ext cx="3457083" cy="4016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800" dirty="0" err="1"/>
              <a:t>Modified</a:t>
            </a:r>
            <a:r>
              <a:rPr lang="da-DK" sz="1800" dirty="0"/>
              <a:t> ML </a:t>
            </a:r>
            <a:r>
              <a:rPr lang="da-DK" sz="1800" dirty="0" err="1"/>
              <a:t>Zmm</a:t>
            </a:r>
            <a:r>
              <a:rPr lang="da-DK" sz="1800" dirty="0"/>
              <a:t> model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9436F73-18E1-9D49-A2DE-65B2C0EF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15</a:t>
            </a:fld>
            <a:endParaRPr lang="da-DK"/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17F31458-30CD-564B-A089-EC31EFC9ADD6}"/>
              </a:ext>
            </a:extLst>
          </p:cNvPr>
          <p:cNvCxnSpPr/>
          <p:nvPr/>
        </p:nvCxnSpPr>
        <p:spPr>
          <a:xfrm>
            <a:off x="325392" y="4558553"/>
            <a:ext cx="3332208" cy="743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ige forbindelse 12">
            <a:extLst>
              <a:ext uri="{FF2B5EF4-FFF2-40B4-BE49-F238E27FC236}">
                <a16:creationId xmlns:a16="http://schemas.microsoft.com/office/drawing/2014/main" id="{895DA72C-BBA0-9F47-A31A-ED97B4FE4C95}"/>
              </a:ext>
            </a:extLst>
          </p:cNvPr>
          <p:cNvCxnSpPr>
            <a:cxnSpLocks/>
          </p:cNvCxnSpPr>
          <p:nvPr/>
        </p:nvCxnSpPr>
        <p:spPr>
          <a:xfrm flipV="1">
            <a:off x="325392" y="4558553"/>
            <a:ext cx="3332208" cy="743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Lige forbindelse 15">
            <a:extLst>
              <a:ext uri="{FF2B5EF4-FFF2-40B4-BE49-F238E27FC236}">
                <a16:creationId xmlns:a16="http://schemas.microsoft.com/office/drawing/2014/main" id="{420D1A2F-F34D-634D-93DA-100C8606DAEA}"/>
              </a:ext>
            </a:extLst>
          </p:cNvPr>
          <p:cNvCxnSpPr>
            <a:cxnSpLocks/>
          </p:cNvCxnSpPr>
          <p:nvPr/>
        </p:nvCxnSpPr>
        <p:spPr>
          <a:xfrm>
            <a:off x="4363435" y="4583077"/>
            <a:ext cx="3085408" cy="743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ge forbindelse 16">
            <a:extLst>
              <a:ext uri="{FF2B5EF4-FFF2-40B4-BE49-F238E27FC236}">
                <a16:creationId xmlns:a16="http://schemas.microsoft.com/office/drawing/2014/main" id="{9428C439-F72B-4943-975F-E893F2FF5D39}"/>
              </a:ext>
            </a:extLst>
          </p:cNvPr>
          <p:cNvCxnSpPr>
            <a:cxnSpLocks/>
          </p:cNvCxnSpPr>
          <p:nvPr/>
        </p:nvCxnSpPr>
        <p:spPr>
          <a:xfrm flipV="1">
            <a:off x="4363435" y="4652682"/>
            <a:ext cx="3085408" cy="6740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886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5F09A-3C3C-7D40-9028-26940EADD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17" y="365125"/>
            <a:ext cx="11153283" cy="1325563"/>
          </a:xfrm>
        </p:spPr>
        <p:txBody>
          <a:bodyPr/>
          <a:lstStyle/>
          <a:p>
            <a:r>
              <a:rPr lang="da-DK" dirty="0"/>
              <a:t>MC model on </a:t>
            </a:r>
            <a:r>
              <a:rPr lang="da-DK" dirty="0" err="1"/>
              <a:t>Zmm</a:t>
            </a:r>
            <a:r>
              <a:rPr lang="da-DK" dirty="0"/>
              <a:t>: </a:t>
            </a:r>
            <a:r>
              <a:rPr lang="da-DK" dirty="0" err="1"/>
              <a:t>prediction</a:t>
            </a:r>
            <a:endParaRPr lang="da-DK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ADBCBB44-BA22-884D-8B69-424CE485A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17" y="1956044"/>
            <a:ext cx="5795890" cy="3622431"/>
          </a:xfrm>
          <a:prstGeom prst="rect">
            <a:avLst/>
          </a:prstGeom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B34F7FBA-C70E-754B-961A-0E49D05EA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998" y="1920875"/>
            <a:ext cx="6279002" cy="3924376"/>
          </a:xfrm>
          <a:prstGeom prst="rect">
            <a:avLst/>
          </a:prstGeo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85CAE66-E53C-CA4E-B609-579464311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68177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E5D5210D-53F3-9E4B-A2C3-5762BE10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84" y="1816584"/>
            <a:ext cx="10082832" cy="50414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1D5F09A-3C3C-7D40-9028-26940EADD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17" y="365125"/>
            <a:ext cx="11153283" cy="1325563"/>
          </a:xfrm>
        </p:spPr>
        <p:txBody>
          <a:bodyPr/>
          <a:lstStyle/>
          <a:p>
            <a:r>
              <a:rPr lang="da-DK" dirty="0"/>
              <a:t>MC model on </a:t>
            </a:r>
            <a:r>
              <a:rPr lang="da-DK" dirty="0" err="1"/>
              <a:t>Zmm</a:t>
            </a:r>
            <a:r>
              <a:rPr lang="da-DK" dirty="0"/>
              <a:t>: </a:t>
            </a:r>
            <a:r>
              <a:rPr lang="da-DK" dirty="0" err="1"/>
              <a:t>prediction</a:t>
            </a:r>
            <a:r>
              <a:rPr lang="da-DK" dirty="0"/>
              <a:t>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64C05C24-B477-EF4D-9A73-D6D0E0279A9E}"/>
              </a:ext>
            </a:extLst>
          </p:cNvPr>
          <p:cNvSpPr/>
          <p:nvPr/>
        </p:nvSpPr>
        <p:spPr>
          <a:xfrm>
            <a:off x="2245915" y="2558321"/>
            <a:ext cx="850868" cy="43374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FAFEC9F-6B68-BE48-B28E-11543C200D04}"/>
              </a:ext>
            </a:extLst>
          </p:cNvPr>
          <p:cNvSpPr/>
          <p:nvPr/>
        </p:nvSpPr>
        <p:spPr>
          <a:xfrm>
            <a:off x="6096000" y="1871347"/>
            <a:ext cx="1563757" cy="51683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9450CA65-BB3C-A444-BB1F-A31E2CC5CA45}"/>
              </a:ext>
            </a:extLst>
          </p:cNvPr>
          <p:cNvSpPr txBox="1"/>
          <p:nvPr/>
        </p:nvSpPr>
        <p:spPr>
          <a:xfrm>
            <a:off x="8878507" y="1170253"/>
            <a:ext cx="2475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Range of invariant </a:t>
            </a:r>
            <a:r>
              <a:rPr lang="da-DK" dirty="0" err="1"/>
              <a:t>mass</a:t>
            </a:r>
            <a:r>
              <a:rPr lang="da-DK" dirty="0"/>
              <a:t>:</a:t>
            </a:r>
          </a:p>
          <a:p>
            <a:r>
              <a:rPr lang="da-DK" dirty="0"/>
              <a:t>80 &lt; </a:t>
            </a:r>
            <a:r>
              <a:rPr lang="da-DK" dirty="0" err="1"/>
              <a:t>invM</a:t>
            </a:r>
            <a:r>
              <a:rPr lang="da-DK" dirty="0"/>
              <a:t> &lt; 100</a:t>
            </a:r>
          </a:p>
        </p:txBody>
      </p:sp>
      <p:sp>
        <p:nvSpPr>
          <p:cNvPr id="10" name="Pladsholder til slidenummer 9">
            <a:extLst>
              <a:ext uri="{FF2B5EF4-FFF2-40B4-BE49-F238E27FC236}">
                <a16:creationId xmlns:a16="http://schemas.microsoft.com/office/drawing/2014/main" id="{27AC21DC-E4EC-4644-AFC6-728921AC4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6582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6EB7F-DA9F-B347-B925-74E49E32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a-DK" dirty="0"/>
              <a:t>ML models on Data</a:t>
            </a:r>
            <a:br>
              <a:rPr lang="da-DK" dirty="0"/>
            </a:br>
            <a:r>
              <a:rPr lang="da-DK" sz="3600" dirty="0"/>
              <a:t>PID and ISO models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228BA93E-4B38-734D-9D3D-8C0EE92D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70958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5835F-9FA6-4C41-8AD6-495731EB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Machine Learning on Data: Event </a:t>
            </a:r>
            <a:r>
              <a:rPr lang="da-DK" dirty="0" err="1"/>
              <a:t>selection</a:t>
            </a:r>
            <a:r>
              <a:rPr lang="da-DK" dirty="0"/>
              <a:t>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51D523A-5868-AE42-A42C-0D7B3DCB2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sz="2400" b="1" dirty="0"/>
              <a:t>Tag and </a:t>
            </a:r>
            <a:r>
              <a:rPr lang="da-DK" sz="2400" b="1" dirty="0" err="1"/>
              <a:t>probe</a:t>
            </a:r>
            <a:r>
              <a:rPr lang="da-DK" sz="2400" b="1" dirty="0"/>
              <a:t> </a:t>
            </a:r>
            <a:r>
              <a:rPr lang="da-DK" sz="2400" b="1" dirty="0" err="1"/>
              <a:t>selection</a:t>
            </a:r>
            <a:r>
              <a:rPr lang="da-DK" sz="2400" b="1" dirty="0"/>
              <a:t>:</a:t>
            </a:r>
          </a:p>
          <a:p>
            <a:r>
              <a:rPr lang="da-DK" sz="2400" dirty="0"/>
              <a:t>Tag: </a:t>
            </a:r>
            <a:r>
              <a:rPr lang="da-DK" sz="2400" dirty="0" err="1"/>
              <a:t>Trigger</a:t>
            </a:r>
            <a:r>
              <a:rPr lang="da-DK" sz="2400" dirty="0"/>
              <a:t> </a:t>
            </a:r>
            <a:r>
              <a:rPr lang="da-DK" sz="2400" dirty="0" err="1"/>
              <a:t>muon</a:t>
            </a:r>
            <a:r>
              <a:rPr lang="da-DK" sz="2400" dirty="0"/>
              <a:t> + </a:t>
            </a:r>
            <a:r>
              <a:rPr lang="da-DK" sz="2400" dirty="0" err="1"/>
              <a:t>Tight</a:t>
            </a:r>
            <a:r>
              <a:rPr lang="da-DK" sz="2400" dirty="0"/>
              <a:t> ID</a:t>
            </a:r>
          </a:p>
          <a:p>
            <a:r>
              <a:rPr lang="da-DK" sz="2400" dirty="0"/>
              <a:t>Tag and </a:t>
            </a:r>
            <a:r>
              <a:rPr lang="da-DK" sz="2400" dirty="0" err="1"/>
              <a:t>probe</a:t>
            </a:r>
            <a:r>
              <a:rPr lang="da-DK" sz="2400" dirty="0"/>
              <a:t> pair</a:t>
            </a:r>
          </a:p>
          <a:p>
            <a:r>
              <a:rPr lang="da-DK" sz="2400" dirty="0"/>
              <a:t>Check </a:t>
            </a:r>
            <a:r>
              <a:rPr lang="da-DK" sz="2400" dirty="0" err="1"/>
              <a:t>their</a:t>
            </a:r>
            <a:r>
              <a:rPr lang="da-DK" sz="2400" dirty="0"/>
              <a:t> sign and Z </a:t>
            </a:r>
            <a:r>
              <a:rPr lang="da-DK" sz="2400" dirty="0" err="1"/>
              <a:t>mass</a:t>
            </a:r>
            <a:r>
              <a:rPr lang="da-DK" sz="2400" dirty="0"/>
              <a:t> range </a:t>
            </a:r>
          </a:p>
          <a:p>
            <a:pPr lvl="1"/>
            <a:r>
              <a:rPr lang="da-DK" sz="2000" dirty="0"/>
              <a:t>accept if +/- 5 </a:t>
            </a:r>
            <a:r>
              <a:rPr lang="da-DK" sz="2000" dirty="0" err="1"/>
              <a:t>GeV</a:t>
            </a:r>
            <a:r>
              <a:rPr lang="da-DK" sz="2000" dirty="0"/>
              <a:t> from Z</a:t>
            </a:r>
          </a:p>
          <a:p>
            <a:r>
              <a:rPr lang="da-DK" sz="2400" dirty="0"/>
              <a:t>Save </a:t>
            </a:r>
            <a:r>
              <a:rPr lang="da-DK" sz="2400" dirty="0" err="1"/>
              <a:t>only</a:t>
            </a:r>
            <a:r>
              <a:rPr lang="da-DK" sz="2400" dirty="0"/>
              <a:t> the </a:t>
            </a:r>
            <a:r>
              <a:rPr lang="da-DK" sz="2400" dirty="0" err="1"/>
              <a:t>probe</a:t>
            </a:r>
            <a:r>
              <a:rPr lang="da-DK" sz="2400" dirty="0"/>
              <a:t> </a:t>
            </a:r>
            <a:r>
              <a:rPr lang="da-DK" sz="2400" dirty="0" err="1"/>
              <a:t>muon</a:t>
            </a:r>
            <a:endParaRPr lang="da-DK" sz="2400" dirty="0"/>
          </a:p>
          <a:p>
            <a:endParaRPr lang="da-DK" sz="2400" dirty="0"/>
          </a:p>
          <a:p>
            <a:r>
              <a:rPr lang="da-DK" sz="2400" dirty="0"/>
              <a:t>Background is same-sign </a:t>
            </a:r>
            <a:r>
              <a:rPr lang="da-DK" sz="2400" dirty="0" err="1"/>
              <a:t>muons</a:t>
            </a:r>
            <a:endParaRPr lang="da-DK" sz="2400" dirty="0"/>
          </a:p>
          <a:p>
            <a:r>
              <a:rPr lang="da-DK" sz="2400" dirty="0" err="1"/>
              <a:t>Unused</a:t>
            </a:r>
            <a:r>
              <a:rPr lang="da-DK" sz="2400" dirty="0"/>
              <a:t> is </a:t>
            </a:r>
            <a:r>
              <a:rPr lang="da-DK" sz="2400" dirty="0" err="1"/>
              <a:t>opposite</a:t>
            </a:r>
            <a:r>
              <a:rPr lang="da-DK" sz="2400" dirty="0"/>
              <a:t>-sign </a:t>
            </a:r>
            <a:r>
              <a:rPr lang="da-DK" sz="2400" dirty="0" err="1"/>
              <a:t>muons</a:t>
            </a:r>
            <a:r>
              <a:rPr lang="da-DK" sz="2400" dirty="0"/>
              <a:t> </a:t>
            </a:r>
            <a:r>
              <a:rPr lang="da-DK" sz="2400" dirty="0" err="1"/>
              <a:t>outside</a:t>
            </a:r>
            <a:r>
              <a:rPr lang="da-DK" sz="2400" dirty="0"/>
              <a:t> </a:t>
            </a:r>
          </a:p>
          <a:p>
            <a:pPr marL="0" indent="0">
              <a:buNone/>
            </a:pPr>
            <a:r>
              <a:rPr lang="da-DK" sz="2400" dirty="0"/>
              <a:t>	Z </a:t>
            </a:r>
            <a:r>
              <a:rPr lang="da-DK" sz="2400" dirty="0" err="1"/>
              <a:t>mass</a:t>
            </a:r>
            <a:r>
              <a:rPr lang="da-DK" sz="2400" dirty="0"/>
              <a:t> range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96C0A3B-0FD5-8740-BF3B-4E0FB5242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50320"/>
            <a:ext cx="5348528" cy="5348528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51822F33-DE7A-1441-AF4E-1BEC926D635B}"/>
              </a:ext>
            </a:extLst>
          </p:cNvPr>
          <p:cNvSpPr/>
          <p:nvPr/>
        </p:nvSpPr>
        <p:spPr>
          <a:xfrm>
            <a:off x="10152613" y="2013994"/>
            <a:ext cx="744847" cy="254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100" dirty="0" err="1">
                <a:solidFill>
                  <a:schemeClr val="tx1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Unused</a:t>
            </a:r>
            <a:endParaRPr lang="da-DK" sz="1200" dirty="0">
              <a:solidFill>
                <a:schemeClr val="tx1"/>
              </a:solidFill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B119562-39EB-8640-930D-195FFFC8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6926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8599F-94BF-F645-AD8A-6A91B5E6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Long term </a:t>
            </a:r>
            <a:r>
              <a:rPr lang="da-DK" dirty="0" err="1"/>
              <a:t>goal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26313FE-F751-5F41-8439-49B3ABC91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da-DK" dirty="0" err="1"/>
              <a:t>Improve</a:t>
            </a:r>
            <a:r>
              <a:rPr lang="da-DK" dirty="0"/>
              <a:t> </a:t>
            </a:r>
            <a:r>
              <a:rPr lang="da-DK" dirty="0" err="1"/>
              <a:t>Higgs</a:t>
            </a:r>
            <a:r>
              <a:rPr lang="da-DK" dirty="0"/>
              <a:t> </a:t>
            </a:r>
            <a:r>
              <a:rPr lang="da-DK" dirty="0" err="1"/>
              <a:t>channels</a:t>
            </a:r>
            <a:r>
              <a:rPr lang="da-DK" dirty="0"/>
              <a:t>: H ➝ </a:t>
            </a:r>
            <a:r>
              <a:rPr lang="da-DK" dirty="0" err="1"/>
              <a:t>Zγ</a:t>
            </a:r>
            <a:r>
              <a:rPr lang="da-DK" dirty="0"/>
              <a:t>, H ➝ </a:t>
            </a:r>
            <a:r>
              <a:rPr lang="da-DK" dirty="0" err="1"/>
              <a:t>γ</a:t>
            </a:r>
            <a:r>
              <a:rPr lang="da-DK" dirty="0"/>
              <a:t>*</a:t>
            </a:r>
            <a:r>
              <a:rPr lang="da-DK" dirty="0" err="1"/>
              <a:t>γ</a:t>
            </a:r>
            <a:r>
              <a:rPr lang="da-DK" dirty="0"/>
              <a:t>, H ➝ ZZ*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119C768E-F607-EC4B-B2A1-E49A72F5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3843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5835F-9FA6-4C41-8AD6-495731EB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Machine Learning on Data: scoring </a:t>
            </a:r>
            <a:r>
              <a:rPr lang="da-DK" dirty="0" err="1"/>
              <a:t>using</a:t>
            </a:r>
            <a:r>
              <a:rPr lang="da-DK" dirty="0"/>
              <a:t> MC models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0B1A5B2-2E48-944C-8460-C416006B3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510"/>
          <a:stretch/>
        </p:blipFill>
        <p:spPr>
          <a:xfrm>
            <a:off x="8252901" y="2176845"/>
            <a:ext cx="3532299" cy="3642327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3B2717AE-092B-314F-AA33-1BD8EAE946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65"/>
          <a:stretch/>
        </p:blipFill>
        <p:spPr>
          <a:xfrm>
            <a:off x="406800" y="2045263"/>
            <a:ext cx="3723718" cy="3773909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6809036A-9771-1341-AE83-9BA56851B3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4337764" y="2095454"/>
            <a:ext cx="3723718" cy="3723718"/>
          </a:xfrm>
          <a:prstGeom prst="rect">
            <a:avLst/>
          </a:prstGeom>
        </p:spPr>
      </p:pic>
      <p:sp>
        <p:nvSpPr>
          <p:cNvPr id="15" name="Pladsholder til indhold 2">
            <a:extLst>
              <a:ext uri="{FF2B5EF4-FFF2-40B4-BE49-F238E27FC236}">
                <a16:creationId xmlns:a16="http://schemas.microsoft.com/office/drawing/2014/main" id="{4E75EB10-06F3-4545-90D9-1C98B1C11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03406"/>
            <a:ext cx="10515600" cy="6905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sz="2400" dirty="0"/>
              <a:t>From the MC </a:t>
            </a:r>
            <a:r>
              <a:rPr lang="da-DK" sz="2400" dirty="0" err="1"/>
              <a:t>truth</a:t>
            </a:r>
            <a:r>
              <a:rPr lang="da-DK" sz="2400" dirty="0"/>
              <a:t> plot, </a:t>
            </a:r>
            <a:r>
              <a:rPr lang="da-DK" sz="2400" dirty="0" err="1"/>
              <a:t>we</a:t>
            </a:r>
            <a:r>
              <a:rPr lang="da-DK" sz="2400" dirty="0"/>
              <a:t> </a:t>
            </a:r>
            <a:r>
              <a:rPr lang="da-DK" sz="2400" dirty="0" err="1"/>
              <a:t>can</a:t>
            </a:r>
            <a:r>
              <a:rPr lang="da-DK" sz="2400" dirty="0"/>
              <a:t> </a:t>
            </a:r>
            <a:r>
              <a:rPr lang="da-DK" sz="2400" dirty="0" err="1"/>
              <a:t>conclude</a:t>
            </a:r>
            <a:r>
              <a:rPr lang="da-DK" sz="2400" dirty="0"/>
              <a:t> </a:t>
            </a:r>
            <a:r>
              <a:rPr lang="da-DK" sz="2400" dirty="0" err="1"/>
              <a:t>that</a:t>
            </a:r>
            <a:r>
              <a:rPr lang="da-DK" sz="2400" dirty="0"/>
              <a:t> the data </a:t>
            </a:r>
            <a:r>
              <a:rPr lang="da-DK" sz="2400" dirty="0" err="1"/>
              <a:t>can</a:t>
            </a:r>
            <a:r>
              <a:rPr lang="da-DK" sz="2400" dirty="0"/>
              <a:t> </a:t>
            </a:r>
            <a:r>
              <a:rPr lang="da-DK" sz="2400" dirty="0" err="1"/>
              <a:t>be</a:t>
            </a:r>
            <a:r>
              <a:rPr lang="da-DK" sz="2400" dirty="0"/>
              <a:t> </a:t>
            </a:r>
            <a:r>
              <a:rPr lang="da-DK" sz="2400" dirty="0" err="1"/>
              <a:t>cleaned</a:t>
            </a:r>
            <a:r>
              <a:rPr lang="da-DK" sz="2400" dirty="0"/>
              <a:t> </a:t>
            </a:r>
            <a:r>
              <a:rPr lang="da-DK" sz="2400" dirty="0" err="1"/>
              <a:t>further</a:t>
            </a:r>
            <a:r>
              <a:rPr lang="da-DK" sz="2400" dirty="0"/>
              <a:t> </a:t>
            </a:r>
            <a:r>
              <a:rPr lang="da-DK" sz="2400" dirty="0" err="1"/>
              <a:t>before</a:t>
            </a:r>
            <a:r>
              <a:rPr lang="da-DK" sz="2400" dirty="0"/>
              <a:t> it is </a:t>
            </a:r>
            <a:r>
              <a:rPr lang="da-DK" sz="2400" dirty="0" err="1"/>
              <a:t>used</a:t>
            </a:r>
            <a:r>
              <a:rPr lang="da-DK" sz="2400" dirty="0"/>
              <a:t> in PID and ISO models</a:t>
            </a:r>
          </a:p>
        </p:txBody>
      </p:sp>
      <p:sp>
        <p:nvSpPr>
          <p:cNvPr id="17" name="Pladsholder til indhold 2">
            <a:extLst>
              <a:ext uri="{FF2B5EF4-FFF2-40B4-BE49-F238E27FC236}">
                <a16:creationId xmlns:a16="http://schemas.microsoft.com/office/drawing/2014/main" id="{08EC1294-FC1D-2A44-843F-6D1E46AA07ED}"/>
              </a:ext>
            </a:extLst>
          </p:cNvPr>
          <p:cNvSpPr txBox="1">
            <a:spLocks/>
          </p:cNvSpPr>
          <p:nvPr/>
        </p:nvSpPr>
        <p:spPr>
          <a:xfrm>
            <a:off x="838200" y="1654276"/>
            <a:ext cx="10515600" cy="69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dirty="0" err="1"/>
              <a:t>We</a:t>
            </a:r>
            <a:r>
              <a:rPr lang="da-DK" sz="2400" dirty="0"/>
              <a:t> </a:t>
            </a:r>
            <a:r>
              <a:rPr lang="da-DK" sz="2400" dirty="0" err="1"/>
              <a:t>use</a:t>
            </a:r>
            <a:r>
              <a:rPr lang="da-DK" sz="2400" dirty="0"/>
              <a:t> the T&amp;P </a:t>
            </a:r>
            <a:r>
              <a:rPr lang="da-DK" sz="2400" dirty="0" err="1"/>
              <a:t>selection</a:t>
            </a:r>
            <a:r>
              <a:rPr lang="da-DK" sz="2400" dirty="0"/>
              <a:t> on </a:t>
            </a:r>
            <a:r>
              <a:rPr lang="da-DK" sz="2400" dirty="0" err="1"/>
              <a:t>both</a:t>
            </a:r>
            <a:r>
              <a:rPr lang="da-DK" sz="2400" dirty="0"/>
              <a:t> Data and MC and </a:t>
            </a:r>
            <a:r>
              <a:rPr lang="da-DK" sz="2400" dirty="0" err="1"/>
              <a:t>compare</a:t>
            </a:r>
            <a:r>
              <a:rPr lang="da-DK" sz="2400" dirty="0"/>
              <a:t> with MC </a:t>
            </a:r>
            <a:r>
              <a:rPr lang="da-DK" sz="2400" dirty="0" err="1"/>
              <a:t>truth</a:t>
            </a:r>
            <a:endParaRPr lang="da-DK" sz="2400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16CCCDE-B995-8D47-9E8C-D0FBB5A2CD95}"/>
              </a:ext>
            </a:extLst>
          </p:cNvPr>
          <p:cNvSpPr txBox="1"/>
          <p:nvPr/>
        </p:nvSpPr>
        <p:spPr>
          <a:xfrm>
            <a:off x="1022552" y="2610336"/>
            <a:ext cx="100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Data</a:t>
            </a:r>
            <a:endParaRPr lang="da-DK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9ED93F74-F6E3-3648-B6D3-D7778657B72A}"/>
              </a:ext>
            </a:extLst>
          </p:cNvPr>
          <p:cNvSpPr txBox="1"/>
          <p:nvPr/>
        </p:nvSpPr>
        <p:spPr>
          <a:xfrm>
            <a:off x="4895641" y="2610335"/>
            <a:ext cx="100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MC</a:t>
            </a:r>
            <a:endParaRPr lang="da-DK" dirty="0"/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4F9476C8-2673-3341-819B-B1FB1AEFCD70}"/>
              </a:ext>
            </a:extLst>
          </p:cNvPr>
          <p:cNvSpPr txBox="1"/>
          <p:nvPr/>
        </p:nvSpPr>
        <p:spPr>
          <a:xfrm>
            <a:off x="8558113" y="2636496"/>
            <a:ext cx="9582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dirty="0"/>
              <a:t>MC </a:t>
            </a:r>
          </a:p>
          <a:p>
            <a:pPr algn="ctr"/>
            <a:r>
              <a:rPr lang="da-DK" dirty="0" err="1"/>
              <a:t>truth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15CFCD2-C786-8943-BDF5-24E9489C8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8968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5835F-9FA6-4C41-8AD6-495731EB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Machine Learning on Data: ML models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4AD82173-1D04-2E4D-BA27-DA0099D23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41" b="33600"/>
          <a:stretch/>
        </p:blipFill>
        <p:spPr>
          <a:xfrm>
            <a:off x="906303" y="2556795"/>
            <a:ext cx="3992880" cy="393608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BEAE25DF-179D-8F49-B60B-9BB8F3424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255"/>
          <a:stretch/>
        </p:blipFill>
        <p:spPr>
          <a:xfrm>
            <a:off x="6495256" y="2556795"/>
            <a:ext cx="3887948" cy="3936080"/>
          </a:xfrm>
          <a:prstGeom prst="rect">
            <a:avLst/>
          </a:prstGeom>
        </p:spPr>
      </p:pic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64A50E14-02D0-1B48-B06C-4813E9B48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80249"/>
            <a:ext cx="5257800" cy="4553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PID dataset: </a:t>
            </a:r>
            <a:r>
              <a:rPr lang="da-DK" sz="2400" dirty="0" err="1"/>
              <a:t>We</a:t>
            </a:r>
            <a:r>
              <a:rPr lang="da-DK" sz="2400" dirty="0"/>
              <a:t> cut in the ML Iso variable</a:t>
            </a:r>
            <a:endParaRPr lang="da-DK" sz="2400" b="1" dirty="0"/>
          </a:p>
          <a:p>
            <a:pPr marL="0" indent="0">
              <a:buNone/>
            </a:pPr>
            <a:endParaRPr lang="da-DK" sz="2400" b="1" dirty="0"/>
          </a:p>
          <a:p>
            <a:pPr marL="0" indent="0">
              <a:buNone/>
            </a:pPr>
            <a:endParaRPr lang="da-DK" sz="2400" b="1" dirty="0"/>
          </a:p>
        </p:txBody>
      </p:sp>
      <p:sp>
        <p:nvSpPr>
          <p:cNvPr id="30" name="Pladsholder til indhold 2">
            <a:extLst>
              <a:ext uri="{FF2B5EF4-FFF2-40B4-BE49-F238E27FC236}">
                <a16:creationId xmlns:a16="http://schemas.microsoft.com/office/drawing/2014/main" id="{939AEC33-6ADE-3D41-A29F-EEB3A755F1B5}"/>
              </a:ext>
            </a:extLst>
          </p:cNvPr>
          <p:cNvSpPr txBox="1">
            <a:spLocks/>
          </p:cNvSpPr>
          <p:nvPr/>
        </p:nvSpPr>
        <p:spPr>
          <a:xfrm>
            <a:off x="6153627" y="1580249"/>
            <a:ext cx="5257800" cy="455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ISO dataset: </a:t>
            </a:r>
            <a:r>
              <a:rPr lang="da-DK" sz="2400" dirty="0" err="1"/>
              <a:t>We</a:t>
            </a:r>
            <a:r>
              <a:rPr lang="da-DK" sz="2400" dirty="0"/>
              <a:t> cut in the ML </a:t>
            </a:r>
            <a:r>
              <a:rPr lang="da-DK" sz="2400" dirty="0" err="1"/>
              <a:t>Pid</a:t>
            </a:r>
            <a:r>
              <a:rPr lang="da-DK" sz="2400" dirty="0"/>
              <a:t> variable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b="1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D492AEBF-A3C1-464B-B401-986FEA61C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63277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13646CC-6CCC-DE40-958F-5E47A7EB4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246363"/>
            <a:ext cx="10515600" cy="3391560"/>
          </a:xfrm>
        </p:spPr>
        <p:txBody>
          <a:bodyPr/>
          <a:lstStyle/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the ML </a:t>
            </a:r>
            <a:r>
              <a:rPr lang="da-DK" dirty="0" err="1"/>
              <a:t>Pid</a:t>
            </a:r>
            <a:r>
              <a:rPr lang="da-DK" dirty="0"/>
              <a:t> and ML Iso as input to the model as </a:t>
            </a:r>
            <a:r>
              <a:rPr lang="da-DK" dirty="0" err="1"/>
              <a:t>before</a:t>
            </a:r>
            <a:endParaRPr lang="da-DK" dirty="0"/>
          </a:p>
          <a:p>
            <a:r>
              <a:rPr lang="da-DK" dirty="0" err="1"/>
              <a:t>Evaluating</a:t>
            </a:r>
            <a:r>
              <a:rPr lang="da-DK" dirty="0"/>
              <a:t> the model on Data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0CC3556-BAFD-E343-945E-C8BC3FA74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90" y="515706"/>
            <a:ext cx="11155017" cy="1690688"/>
          </a:xfrm>
        </p:spPr>
        <p:txBody>
          <a:bodyPr>
            <a:normAutofit/>
          </a:bodyPr>
          <a:lstStyle/>
          <a:p>
            <a:pPr algn="ctr"/>
            <a:r>
              <a:rPr lang="da-DK" dirty="0" err="1"/>
              <a:t>Zmm</a:t>
            </a:r>
            <a:r>
              <a:rPr lang="da-DK" dirty="0"/>
              <a:t> model on Data</a:t>
            </a:r>
            <a:br>
              <a:rPr lang="da-DK" dirty="0"/>
            </a:br>
            <a:r>
              <a:rPr lang="da-DK" sz="3600" dirty="0"/>
              <a:t>Model for </a:t>
            </a:r>
            <a:r>
              <a:rPr lang="da-DK" sz="3600" dirty="0" err="1"/>
              <a:t>muon</a:t>
            </a:r>
            <a:r>
              <a:rPr lang="da-DK" sz="3600" dirty="0"/>
              <a:t> pairs </a:t>
            </a:r>
            <a:r>
              <a:rPr lang="da-DK" sz="3600" dirty="0" err="1"/>
              <a:t>originating</a:t>
            </a:r>
            <a:r>
              <a:rPr lang="da-DK" sz="3600" dirty="0"/>
              <a:t> from the Z </a:t>
            </a:r>
            <a:r>
              <a:rPr lang="da-DK" sz="3600" dirty="0" err="1"/>
              <a:t>boson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8C1DA033-A6DB-AF40-9E13-60533E6D4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23185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5835F-9FA6-4C41-8AD6-495731EB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Machine Learning on Data: Event </a:t>
            </a:r>
            <a:r>
              <a:rPr lang="da-DK" dirty="0" err="1"/>
              <a:t>selection</a:t>
            </a:r>
            <a:endParaRPr lang="da-DK" dirty="0"/>
          </a:p>
        </p:txBody>
      </p:sp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F55C1730-1B6B-BD4A-98AE-C67853563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5547360" cy="48021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sz="2400" dirty="0" err="1"/>
              <a:t>We</a:t>
            </a:r>
            <a:r>
              <a:rPr lang="da-DK" sz="2400" dirty="0"/>
              <a:t> </a:t>
            </a:r>
            <a:r>
              <a:rPr lang="da-DK" sz="2400" dirty="0" err="1"/>
              <a:t>will</a:t>
            </a:r>
            <a:r>
              <a:rPr lang="da-DK" sz="2400" dirty="0"/>
              <a:t> not </a:t>
            </a:r>
            <a:r>
              <a:rPr lang="da-DK" sz="2400" dirty="0" err="1"/>
              <a:t>use</a:t>
            </a:r>
            <a:r>
              <a:rPr lang="da-DK" sz="2400" dirty="0"/>
              <a:t> tag &amp; </a:t>
            </a:r>
            <a:r>
              <a:rPr lang="da-DK" sz="2400" dirty="0" err="1"/>
              <a:t>probe</a:t>
            </a:r>
            <a:r>
              <a:rPr lang="da-DK" sz="2400" dirty="0"/>
              <a:t>, as </a:t>
            </a:r>
            <a:r>
              <a:rPr lang="da-DK" sz="2400" dirty="0" err="1"/>
              <a:t>we</a:t>
            </a:r>
            <a:r>
              <a:rPr lang="da-DK" sz="2400" dirty="0"/>
              <a:t> </a:t>
            </a:r>
            <a:r>
              <a:rPr lang="da-DK" sz="2400" dirty="0" err="1"/>
              <a:t>need</a:t>
            </a:r>
            <a:r>
              <a:rPr lang="da-DK" sz="2400" dirty="0"/>
              <a:t> </a:t>
            </a:r>
            <a:r>
              <a:rPr lang="da-DK" sz="2400" dirty="0" err="1"/>
              <a:t>muon</a:t>
            </a:r>
            <a:r>
              <a:rPr lang="da-DK" sz="2400" dirty="0"/>
              <a:t> pairs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dirty="0" err="1"/>
              <a:t>Instead</a:t>
            </a:r>
            <a:r>
              <a:rPr lang="da-DK" sz="2400" dirty="0"/>
              <a:t> </a:t>
            </a:r>
            <a:r>
              <a:rPr lang="da-DK" sz="2400" dirty="0" err="1"/>
              <a:t>we</a:t>
            </a:r>
            <a:r>
              <a:rPr lang="da-DK" sz="2400" dirty="0"/>
              <a:t> </a:t>
            </a:r>
            <a:r>
              <a:rPr lang="da-DK" sz="2400" dirty="0" err="1"/>
              <a:t>only</a:t>
            </a:r>
            <a:r>
              <a:rPr lang="da-DK" sz="2400" dirty="0"/>
              <a:t> look at sign of the </a:t>
            </a:r>
            <a:r>
              <a:rPr lang="da-DK" sz="2400" dirty="0" err="1"/>
              <a:t>muons</a:t>
            </a:r>
            <a:r>
              <a:rPr lang="da-DK" sz="2400" dirty="0"/>
              <a:t>:</a:t>
            </a:r>
          </a:p>
          <a:p>
            <a:r>
              <a:rPr lang="da-DK" sz="2400" dirty="0"/>
              <a:t>Same-sign </a:t>
            </a:r>
            <a:r>
              <a:rPr lang="da-DK" sz="2400" dirty="0" err="1"/>
              <a:t>muons</a:t>
            </a:r>
            <a:r>
              <a:rPr lang="da-DK" sz="2400" dirty="0"/>
              <a:t>: </a:t>
            </a:r>
            <a:r>
              <a:rPr lang="da-DK" sz="2400" dirty="0" err="1"/>
              <a:t>Definetly</a:t>
            </a:r>
            <a:r>
              <a:rPr lang="da-DK" sz="2400" dirty="0"/>
              <a:t> </a:t>
            </a:r>
            <a:r>
              <a:rPr lang="da-DK" sz="2400" dirty="0" err="1"/>
              <a:t>background</a:t>
            </a:r>
            <a:endParaRPr lang="da-DK" sz="2400" dirty="0"/>
          </a:p>
          <a:p>
            <a:r>
              <a:rPr lang="da-DK" sz="2400" dirty="0" err="1"/>
              <a:t>Opposite</a:t>
            </a:r>
            <a:r>
              <a:rPr lang="da-DK" sz="2400" dirty="0"/>
              <a:t>-sign </a:t>
            </a:r>
            <a:r>
              <a:rPr lang="da-DK" sz="2400" dirty="0" err="1"/>
              <a:t>muons</a:t>
            </a:r>
            <a:r>
              <a:rPr lang="da-DK" sz="2400" dirty="0"/>
              <a:t>: </a:t>
            </a:r>
            <a:r>
              <a:rPr lang="da-DK" sz="2400" dirty="0" err="1"/>
              <a:t>Some</a:t>
            </a:r>
            <a:r>
              <a:rPr lang="da-DK" sz="2400" dirty="0"/>
              <a:t> </a:t>
            </a:r>
            <a:r>
              <a:rPr lang="da-DK" sz="2400" dirty="0" err="1"/>
              <a:t>are</a:t>
            </a:r>
            <a:r>
              <a:rPr lang="da-DK" sz="2400" dirty="0"/>
              <a:t> signal </a:t>
            </a:r>
            <a:r>
              <a:rPr lang="da-DK" sz="2400" dirty="0" err="1"/>
              <a:t>while</a:t>
            </a:r>
            <a:r>
              <a:rPr lang="da-DK" sz="2400" dirty="0"/>
              <a:t> </a:t>
            </a:r>
            <a:r>
              <a:rPr lang="da-DK" sz="2400" dirty="0" err="1"/>
              <a:t>some</a:t>
            </a:r>
            <a:r>
              <a:rPr lang="da-DK" sz="2400" dirty="0"/>
              <a:t> </a:t>
            </a:r>
            <a:r>
              <a:rPr lang="da-DK" sz="2400" dirty="0" err="1"/>
              <a:t>are</a:t>
            </a:r>
            <a:r>
              <a:rPr lang="da-DK" sz="2400" dirty="0"/>
              <a:t> </a:t>
            </a:r>
            <a:r>
              <a:rPr lang="da-DK" sz="2400" dirty="0" err="1"/>
              <a:t>background</a:t>
            </a:r>
            <a:endParaRPr lang="da-DK" sz="2400" dirty="0"/>
          </a:p>
          <a:p>
            <a:pPr lvl="1"/>
            <a:r>
              <a:rPr lang="da-DK" sz="2000" dirty="0" err="1"/>
              <a:t>Numbers</a:t>
            </a:r>
            <a:r>
              <a:rPr lang="da-DK" sz="2000" dirty="0"/>
              <a:t> </a:t>
            </a:r>
            <a:r>
              <a:rPr lang="da-DK" sz="2000" dirty="0" err="1"/>
              <a:t>extracted</a:t>
            </a:r>
            <a:r>
              <a:rPr lang="da-DK" sz="2000" dirty="0"/>
              <a:t> from </a:t>
            </a:r>
            <a:r>
              <a:rPr lang="da-DK" sz="2000" dirty="0" err="1"/>
              <a:t>fit</a:t>
            </a:r>
            <a:r>
              <a:rPr lang="da-DK" sz="2000" dirty="0"/>
              <a:t>:</a:t>
            </a:r>
          </a:p>
          <a:p>
            <a:pPr lvl="2"/>
            <a:r>
              <a:rPr lang="da-DK" sz="1600" dirty="0" err="1"/>
              <a:t>nSig</a:t>
            </a:r>
            <a:r>
              <a:rPr lang="da-DK" sz="1600" dirty="0"/>
              <a:t>: 3.274</a:t>
            </a:r>
          </a:p>
          <a:p>
            <a:pPr lvl="2"/>
            <a:r>
              <a:rPr lang="da-DK" sz="1600" dirty="0" err="1"/>
              <a:t>nBkg</a:t>
            </a:r>
            <a:r>
              <a:rPr lang="da-DK" sz="1600" dirty="0"/>
              <a:t>: 19.001</a:t>
            </a:r>
            <a:endParaRPr lang="da-DK" sz="2400" dirty="0"/>
          </a:p>
          <a:p>
            <a:endParaRPr lang="da-DK" sz="24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sz="1800" dirty="0"/>
              <a:t>Plot: </a:t>
            </a:r>
            <a:r>
              <a:rPr lang="da-DK" sz="1800" dirty="0" err="1"/>
              <a:t>Fit</a:t>
            </a:r>
            <a:r>
              <a:rPr lang="da-DK" sz="1800" dirty="0"/>
              <a:t> of </a:t>
            </a:r>
            <a:r>
              <a:rPr lang="da-DK" sz="1800" dirty="0" err="1"/>
              <a:t>opposite</a:t>
            </a:r>
            <a:r>
              <a:rPr lang="da-DK" sz="1800" dirty="0"/>
              <a:t>-sign </a:t>
            </a:r>
            <a:r>
              <a:rPr lang="da-DK" sz="1800" dirty="0" err="1"/>
              <a:t>muons</a:t>
            </a:r>
            <a:endParaRPr lang="da-DK" sz="1800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endParaRPr lang="da-DK" sz="24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53F9A460-9CB3-4443-936B-7702E2A78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86" b="13210"/>
          <a:stretch/>
        </p:blipFill>
        <p:spPr>
          <a:xfrm>
            <a:off x="6577788" y="1690687"/>
            <a:ext cx="5614211" cy="5079524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184B8C07-7D2D-8A4E-BBF5-391CB4504D36}"/>
              </a:ext>
            </a:extLst>
          </p:cNvPr>
          <p:cNvSpPr/>
          <p:nvPr/>
        </p:nvSpPr>
        <p:spPr>
          <a:xfrm>
            <a:off x="7631599" y="5513771"/>
            <a:ext cx="3722201" cy="158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BFE6323-5E7B-3F44-A8E7-28AB9D82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631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5835F-9FA6-4C41-8AD6-495731EB5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778"/>
            <a:ext cx="10515600" cy="1325563"/>
          </a:xfrm>
        </p:spPr>
        <p:txBody>
          <a:bodyPr/>
          <a:lstStyle/>
          <a:p>
            <a:r>
              <a:rPr lang="da-DK" dirty="0"/>
              <a:t>Machine Learning on Data same-sign: </a:t>
            </a:r>
            <a:r>
              <a:rPr lang="da-DK" dirty="0" err="1"/>
              <a:t>Prediction</a:t>
            </a:r>
            <a:r>
              <a:rPr lang="da-DK" dirty="0"/>
              <a:t> </a:t>
            </a:r>
            <a:r>
              <a:rPr lang="da-DK" dirty="0" err="1"/>
              <a:t>compared</a:t>
            </a:r>
            <a:r>
              <a:rPr lang="da-DK" dirty="0"/>
              <a:t> with MC </a:t>
            </a:r>
            <a:r>
              <a:rPr lang="da-DK" dirty="0" err="1"/>
              <a:t>background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D56B7283-2F79-0C43-82A5-3A3FCBF2F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60343" y="1587354"/>
            <a:ext cx="5611367" cy="2805684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3E923796-9260-4243-AB79-919222B1EF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6580633" y="1598419"/>
            <a:ext cx="5611367" cy="2805684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F55C1730-1B6B-BD4A-98AE-C67853563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250" y="4553712"/>
            <a:ext cx="5233417" cy="11527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a-DK" sz="2400" dirty="0"/>
              <a:t>Score of Isolation ML model for Data </a:t>
            </a:r>
            <a:r>
              <a:rPr lang="da-DK" sz="2400" dirty="0" err="1"/>
              <a:t>compared</a:t>
            </a:r>
            <a:r>
              <a:rPr lang="da-DK" sz="2400" dirty="0"/>
              <a:t> with score of Isolation ML model for MC</a:t>
            </a:r>
          </a:p>
        </p:txBody>
      </p:sp>
      <p:sp>
        <p:nvSpPr>
          <p:cNvPr id="12" name="Pladsholder til indhold 2">
            <a:extLst>
              <a:ext uri="{FF2B5EF4-FFF2-40B4-BE49-F238E27FC236}">
                <a16:creationId xmlns:a16="http://schemas.microsoft.com/office/drawing/2014/main" id="{2E4073F0-6BB5-E943-A15C-1091486D4FFB}"/>
              </a:ext>
            </a:extLst>
          </p:cNvPr>
          <p:cNvSpPr txBox="1">
            <a:spLocks/>
          </p:cNvSpPr>
          <p:nvPr/>
        </p:nvSpPr>
        <p:spPr>
          <a:xfrm>
            <a:off x="6769606" y="4490228"/>
            <a:ext cx="5233417" cy="121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sz="2400" dirty="0"/>
              <a:t>Score of PID ML model for Data </a:t>
            </a:r>
            <a:r>
              <a:rPr lang="da-DK" sz="2400" dirty="0" err="1"/>
              <a:t>compared</a:t>
            </a:r>
            <a:r>
              <a:rPr lang="da-DK" sz="2400" dirty="0"/>
              <a:t> with score of PID ML model for MC</a:t>
            </a:r>
          </a:p>
        </p:txBody>
      </p:sp>
      <p:sp>
        <p:nvSpPr>
          <p:cNvPr id="13" name="Pladsholder til indhold 2">
            <a:extLst>
              <a:ext uri="{FF2B5EF4-FFF2-40B4-BE49-F238E27FC236}">
                <a16:creationId xmlns:a16="http://schemas.microsoft.com/office/drawing/2014/main" id="{8B2AAE50-12EF-DA46-89F9-F92B0F9F5AD1}"/>
              </a:ext>
            </a:extLst>
          </p:cNvPr>
          <p:cNvSpPr txBox="1">
            <a:spLocks/>
          </p:cNvSpPr>
          <p:nvPr/>
        </p:nvSpPr>
        <p:spPr>
          <a:xfrm>
            <a:off x="6483097" y="5899311"/>
            <a:ext cx="5519926" cy="825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800" dirty="0" err="1"/>
              <a:t>We</a:t>
            </a:r>
            <a:r>
              <a:rPr lang="da-DK" sz="1800" dirty="0"/>
              <a:t> </a:t>
            </a:r>
            <a:r>
              <a:rPr lang="da-DK" sz="1800" dirty="0" err="1"/>
              <a:t>will</a:t>
            </a:r>
            <a:r>
              <a:rPr lang="da-DK" sz="1800" dirty="0"/>
              <a:t> </a:t>
            </a:r>
            <a:r>
              <a:rPr lang="da-DK" sz="1800" dirty="0" err="1"/>
              <a:t>use</a:t>
            </a:r>
            <a:r>
              <a:rPr lang="da-DK" sz="1800" dirty="0"/>
              <a:t> MC model for data as </a:t>
            </a:r>
            <a:r>
              <a:rPr lang="da-DK" sz="1800" dirty="0" err="1"/>
              <a:t>well</a:t>
            </a:r>
            <a:r>
              <a:rPr lang="da-DK" sz="1800" dirty="0"/>
              <a:t> for </a:t>
            </a:r>
            <a:r>
              <a:rPr lang="da-DK" sz="1800" dirty="0" err="1"/>
              <a:t>now</a:t>
            </a:r>
            <a:r>
              <a:rPr lang="da-DK" sz="1800" dirty="0"/>
              <a:t>, </a:t>
            </a:r>
            <a:r>
              <a:rPr lang="da-DK" sz="1800" dirty="0" err="1"/>
              <a:t>we</a:t>
            </a:r>
            <a:r>
              <a:rPr lang="da-DK" sz="1800" dirty="0"/>
              <a:t> </a:t>
            </a:r>
            <a:r>
              <a:rPr lang="da-DK" sz="1800" dirty="0" err="1"/>
              <a:t>might</a:t>
            </a:r>
            <a:r>
              <a:rPr lang="da-DK" sz="1800" dirty="0"/>
              <a:t> have a solution for </a:t>
            </a:r>
            <a:r>
              <a:rPr lang="da-DK" sz="1800" dirty="0" err="1"/>
              <a:t>this</a:t>
            </a:r>
            <a:r>
              <a:rPr lang="da-DK" sz="1800" dirty="0"/>
              <a:t>: </a:t>
            </a:r>
            <a:r>
              <a:rPr lang="da-DK" sz="1800" dirty="0" err="1"/>
              <a:t>transforming</a:t>
            </a:r>
            <a:r>
              <a:rPr lang="da-DK" sz="1800" dirty="0"/>
              <a:t> the MC distribution</a:t>
            </a:r>
          </a:p>
        </p:txBody>
      </p:sp>
      <p:sp>
        <p:nvSpPr>
          <p:cNvPr id="14" name="Opadbøjet pil 13">
            <a:extLst>
              <a:ext uri="{FF2B5EF4-FFF2-40B4-BE49-F238E27FC236}">
                <a16:creationId xmlns:a16="http://schemas.microsoft.com/office/drawing/2014/main" id="{4912187A-48BF-D74A-8506-AF28EDD3CF85}"/>
              </a:ext>
            </a:extLst>
          </p:cNvPr>
          <p:cNvSpPr/>
          <p:nvPr/>
        </p:nvSpPr>
        <p:spPr>
          <a:xfrm rot="5400000">
            <a:off x="5815584" y="5648581"/>
            <a:ext cx="512064" cy="822961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Pladsholder til indhold 2">
            <a:extLst>
              <a:ext uri="{FF2B5EF4-FFF2-40B4-BE49-F238E27FC236}">
                <a16:creationId xmlns:a16="http://schemas.microsoft.com/office/drawing/2014/main" id="{65B4438A-43D5-A64F-991E-2C14E68D889F}"/>
              </a:ext>
            </a:extLst>
          </p:cNvPr>
          <p:cNvSpPr txBox="1">
            <a:spLocks/>
          </p:cNvSpPr>
          <p:nvPr/>
        </p:nvSpPr>
        <p:spPr>
          <a:xfrm>
            <a:off x="377952" y="1301118"/>
            <a:ext cx="11753705" cy="1152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2400" dirty="0"/>
              <a:t>Isolation						     PID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DB7D4A5-F4A9-B54F-A249-6C772F6D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30183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5835F-9FA6-4C41-8AD6-495731EB5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1505"/>
            <a:ext cx="10515600" cy="1325563"/>
          </a:xfrm>
        </p:spPr>
        <p:txBody>
          <a:bodyPr/>
          <a:lstStyle/>
          <a:p>
            <a:r>
              <a:rPr lang="da-DK" dirty="0"/>
              <a:t>Machine Learning on Data: variables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7C977A5-0289-CC49-BD66-74FD88BAB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723" y="1279870"/>
            <a:ext cx="9142553" cy="5485531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AE6D159F-760E-9442-847A-522A13B97782}"/>
              </a:ext>
            </a:extLst>
          </p:cNvPr>
          <p:cNvSpPr/>
          <p:nvPr/>
        </p:nvSpPr>
        <p:spPr>
          <a:xfrm>
            <a:off x="9028253" y="1279870"/>
            <a:ext cx="1817225" cy="1764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 err="1">
                <a:solidFill>
                  <a:sysClr val="windowText" lastClr="000000"/>
                </a:solidFill>
              </a:rPr>
              <a:t>Get</a:t>
            </a:r>
            <a:r>
              <a:rPr lang="da-DK" sz="2000" dirty="0">
                <a:solidFill>
                  <a:sysClr val="windowText" lastClr="000000"/>
                </a:solidFill>
              </a:rPr>
              <a:t> more </a:t>
            </a:r>
            <a:r>
              <a:rPr lang="da-DK" sz="2000" dirty="0" err="1">
                <a:solidFill>
                  <a:sysClr val="windowText" lastClr="000000"/>
                </a:solidFill>
              </a:rPr>
              <a:t>background</a:t>
            </a:r>
            <a:r>
              <a:rPr lang="da-DK" sz="2000" dirty="0">
                <a:solidFill>
                  <a:sysClr val="windowText" lastClr="000000"/>
                </a:solidFill>
              </a:rPr>
              <a:t>!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6B9FFFA-ABE8-C747-A288-2CE0F4DA235A}"/>
              </a:ext>
            </a:extLst>
          </p:cNvPr>
          <p:cNvSpPr/>
          <p:nvPr/>
        </p:nvSpPr>
        <p:spPr>
          <a:xfrm>
            <a:off x="1617488" y="1279870"/>
            <a:ext cx="1817225" cy="1764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9435557-2CB5-BD46-A0AD-81B55045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97048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5835F-9FA6-4C41-8AD6-495731EB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Machine Learning on Data: LGBM model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0CA867D-9972-9D42-B222-B445E2D79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0" y="2078025"/>
            <a:ext cx="4572000" cy="45720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77354365-1FDB-854F-923E-39DE4A9D9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78025"/>
            <a:ext cx="4572000" cy="4572000"/>
          </a:xfrm>
          <a:prstGeom prst="rect">
            <a:avLst/>
          </a:prstGeom>
        </p:spPr>
      </p:pic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A677C108-F67F-254E-891B-F54C52044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		MC 					         Data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C5E8C0D-C6F2-4B4D-B7F5-C74BBA17B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55352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5835F-9FA6-4C41-8AD6-495731EB5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3" y="365125"/>
            <a:ext cx="11002108" cy="1325563"/>
          </a:xfrm>
        </p:spPr>
        <p:txBody>
          <a:bodyPr/>
          <a:lstStyle/>
          <a:p>
            <a:r>
              <a:rPr lang="da-DK" dirty="0"/>
              <a:t>Machine Learning on Data: Fitting Z </a:t>
            </a:r>
            <a:r>
              <a:rPr lang="da-DK" dirty="0" err="1"/>
              <a:t>peak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ladsholder til indhold 2">
                <a:extLst>
                  <a:ext uri="{FF2B5EF4-FFF2-40B4-BE49-F238E27FC236}">
                    <a16:creationId xmlns:a16="http://schemas.microsoft.com/office/drawing/2014/main" id="{81672985-8310-CD49-BC79-B66B444430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1693" y="1825625"/>
                <a:ext cx="678062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a-DK" sz="2000" b="1" dirty="0"/>
                  <a:t>Signal</a:t>
                </a:r>
                <a:r>
                  <a:rPr lang="da-DK" sz="2000" dirty="0"/>
                  <a:t>: </a:t>
                </a:r>
                <a:r>
                  <a:rPr lang="da-DK" sz="2000" dirty="0" err="1"/>
                  <a:t>Breit-Wigner</a:t>
                </a:r>
                <a:r>
                  <a:rPr lang="da-DK" sz="2000" dirty="0"/>
                  <a:t> x Crystal Ball</a:t>
                </a:r>
              </a:p>
              <a:p>
                <a:pPr marL="0" indent="0">
                  <a:buNone/>
                </a:pPr>
                <a:r>
                  <a:rPr lang="da-DK" sz="2000" b="1" dirty="0"/>
                  <a:t>Background</a:t>
                </a:r>
                <a:r>
                  <a:rPr lang="da-DK" sz="2000" dirty="0"/>
                  <a:t>: </a:t>
                </a: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da-DK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2000" dirty="0"/>
              </a:p>
              <a:p>
                <a:pPr marL="0" indent="0">
                  <a:buNone/>
                </a:pPr>
                <a:endParaRPr lang="da-DK" sz="2000" dirty="0"/>
              </a:p>
              <a:p>
                <a:pPr marL="0" indent="0">
                  <a:buNone/>
                </a:pPr>
                <a:r>
                  <a:rPr lang="da-DK" sz="2000" dirty="0"/>
                  <a:t>Data </a:t>
                </a:r>
                <a:r>
                  <a:rPr lang="da-DK" sz="2000" dirty="0" err="1"/>
                  <a:t>shown</a:t>
                </a:r>
                <a:r>
                  <a:rPr lang="da-DK" sz="2000" dirty="0"/>
                  <a:t> is </a:t>
                </a:r>
                <a:r>
                  <a:rPr lang="da-DK" sz="2000" dirty="0" err="1"/>
                  <a:t>opposite</a:t>
                </a:r>
                <a:r>
                  <a:rPr lang="da-DK" sz="2000" dirty="0"/>
                  <a:t>-sign. This is </a:t>
                </a:r>
                <a:r>
                  <a:rPr lang="da-DK" sz="2000" dirty="0" err="1"/>
                  <a:t>our</a:t>
                </a:r>
                <a:r>
                  <a:rPr lang="da-DK" sz="2000" dirty="0"/>
                  <a:t> baseline cut, </a:t>
                </a:r>
                <a:r>
                  <a:rPr lang="da-DK" sz="2000" dirty="0" err="1"/>
                  <a:t>we</a:t>
                </a:r>
                <a:r>
                  <a:rPr lang="da-DK" sz="2000" dirty="0"/>
                  <a:t> </a:t>
                </a:r>
                <a:r>
                  <a:rPr lang="da-DK" sz="2000" dirty="0" err="1"/>
                  <a:t>will</a:t>
                </a:r>
                <a:r>
                  <a:rPr lang="da-DK" sz="2000" dirty="0"/>
                  <a:t> find the signal </a:t>
                </a:r>
                <a:r>
                  <a:rPr lang="da-DK" sz="2000" dirty="0" err="1"/>
                  <a:t>efficiency</a:t>
                </a:r>
                <a:r>
                  <a:rPr lang="da-DK" sz="2000" dirty="0"/>
                  <a:t> from </a:t>
                </a:r>
                <a:r>
                  <a:rPr lang="da-DK" sz="2000" dirty="0" err="1"/>
                  <a:t>cutting</a:t>
                </a:r>
                <a:r>
                  <a:rPr lang="da-DK" sz="2000" dirty="0"/>
                  <a:t> in the LGBM score to </a:t>
                </a:r>
                <a:r>
                  <a:rPr lang="da-DK" sz="2000" dirty="0" err="1"/>
                  <a:t>compare</a:t>
                </a:r>
                <a:r>
                  <a:rPr lang="da-DK" sz="2000" dirty="0"/>
                  <a:t> with ATLAS’ </a:t>
                </a:r>
                <a:r>
                  <a:rPr lang="da-DK" sz="2000" dirty="0" err="1"/>
                  <a:t>likelihood</a:t>
                </a:r>
                <a:r>
                  <a:rPr lang="da-DK" sz="2000" dirty="0"/>
                  <a:t> </a:t>
                </a:r>
                <a:r>
                  <a:rPr lang="da-DK" sz="2000" dirty="0" err="1"/>
                  <a:t>cuts</a:t>
                </a:r>
                <a:r>
                  <a:rPr lang="da-DK" sz="2000" dirty="0"/>
                  <a:t>. </a:t>
                </a:r>
              </a:p>
            </p:txBody>
          </p:sp>
        </mc:Choice>
        <mc:Fallback xmlns="">
          <p:sp>
            <p:nvSpPr>
              <p:cNvPr id="10" name="Pladsholder til indhold 2">
                <a:extLst>
                  <a:ext uri="{FF2B5EF4-FFF2-40B4-BE49-F238E27FC236}">
                    <a16:creationId xmlns:a16="http://schemas.microsoft.com/office/drawing/2014/main" id="{81672985-8310-CD49-BC79-B66B444430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1693" y="1825625"/>
                <a:ext cx="6780627" cy="4351338"/>
              </a:xfrm>
              <a:blipFill>
                <a:blip r:embed="rId3"/>
                <a:stretch>
                  <a:fillRect l="-935" t="-145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Billede 11">
            <a:extLst>
              <a:ext uri="{FF2B5EF4-FFF2-40B4-BE49-F238E27FC236}">
                <a16:creationId xmlns:a16="http://schemas.microsoft.com/office/drawing/2014/main" id="{8C18EDFD-1D1E-714C-BA6C-F1C69097C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464" y="1420582"/>
            <a:ext cx="5197535" cy="5072293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44019F58-0A3B-8345-A852-3573A814D777}"/>
              </a:ext>
            </a:extLst>
          </p:cNvPr>
          <p:cNvSpPr/>
          <p:nvPr/>
        </p:nvSpPr>
        <p:spPr>
          <a:xfrm>
            <a:off x="8004132" y="4734838"/>
            <a:ext cx="3219189" cy="125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F040FEF-1091-8745-BF2A-843F1794C99C}"/>
              </a:ext>
            </a:extLst>
          </p:cNvPr>
          <p:cNvSpPr/>
          <p:nvPr/>
        </p:nvSpPr>
        <p:spPr>
          <a:xfrm>
            <a:off x="9736210" y="2746145"/>
            <a:ext cx="1617591" cy="196948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513590F-6462-E14F-99D4-204DD6A629B0}"/>
              </a:ext>
            </a:extLst>
          </p:cNvPr>
          <p:cNvSpPr/>
          <p:nvPr/>
        </p:nvSpPr>
        <p:spPr>
          <a:xfrm>
            <a:off x="9789260" y="1933154"/>
            <a:ext cx="1838860" cy="241086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945A3CC-AAE0-EF45-9890-2E159379B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32312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lede 14">
            <a:extLst>
              <a:ext uri="{FF2B5EF4-FFF2-40B4-BE49-F238E27FC236}">
                <a16:creationId xmlns:a16="http://schemas.microsoft.com/office/drawing/2014/main" id="{54F35BF0-2FE0-FF43-A0B5-B3387E058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34"/>
          <a:stretch/>
        </p:blipFill>
        <p:spPr>
          <a:xfrm>
            <a:off x="8053331" y="2690843"/>
            <a:ext cx="3965453" cy="4167157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58AE563C-7A50-1746-AA51-8D9D0A53C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91"/>
          <a:stretch/>
        </p:blipFill>
        <p:spPr>
          <a:xfrm>
            <a:off x="3990253" y="2636009"/>
            <a:ext cx="4062743" cy="4221992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0EA3252A-1CFF-E346-8BA1-E3907821D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939"/>
          <a:stretch/>
        </p:blipFill>
        <p:spPr>
          <a:xfrm>
            <a:off x="24465" y="2640651"/>
            <a:ext cx="3978391" cy="421735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05835F-9FA6-4C41-8AD6-495731EB5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3" y="365125"/>
            <a:ext cx="11002108" cy="1325563"/>
          </a:xfrm>
        </p:spPr>
        <p:txBody>
          <a:bodyPr/>
          <a:lstStyle/>
          <a:p>
            <a:r>
              <a:rPr lang="da-DK" dirty="0"/>
              <a:t>Machine Learning on Data: Fitting Z </a:t>
            </a:r>
            <a:r>
              <a:rPr lang="da-DK" dirty="0" err="1"/>
              <a:t>peak</a:t>
            </a:r>
            <a:endParaRPr lang="da-DK" dirty="0"/>
          </a:p>
        </p:txBody>
      </p:sp>
      <p:sp>
        <p:nvSpPr>
          <p:cNvPr id="10" name="Pladsholder til indhold 2">
            <a:extLst>
              <a:ext uri="{FF2B5EF4-FFF2-40B4-BE49-F238E27FC236}">
                <a16:creationId xmlns:a16="http://schemas.microsoft.com/office/drawing/2014/main" id="{81672985-8310-CD49-BC79-B66B44443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93" y="1825625"/>
            <a:ext cx="110021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000" dirty="0"/>
              <a:t>Using Loose/Medium/</a:t>
            </a:r>
            <a:r>
              <a:rPr lang="da-DK" sz="2000" dirty="0" err="1"/>
              <a:t>Tight</a:t>
            </a:r>
            <a:r>
              <a:rPr lang="da-DK" sz="2000" dirty="0"/>
              <a:t> </a:t>
            </a:r>
            <a:r>
              <a:rPr lang="da-DK" sz="2000" dirty="0" err="1"/>
              <a:t>selection</a:t>
            </a:r>
            <a:r>
              <a:rPr lang="da-DK" sz="2000" dirty="0"/>
              <a:t> on </a:t>
            </a:r>
            <a:r>
              <a:rPr lang="da-DK" sz="2000" dirty="0" err="1"/>
              <a:t>opposite</a:t>
            </a:r>
            <a:r>
              <a:rPr lang="da-DK" sz="2000" dirty="0"/>
              <a:t>-sign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2B3A770-95B8-F049-9CB9-16129AA0C3B1}"/>
              </a:ext>
            </a:extLst>
          </p:cNvPr>
          <p:cNvSpPr/>
          <p:nvPr/>
        </p:nvSpPr>
        <p:spPr>
          <a:xfrm>
            <a:off x="2321169" y="3063699"/>
            <a:ext cx="1617591" cy="196948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41BBC25-989C-7148-96F5-44E9A8890C38}"/>
              </a:ext>
            </a:extLst>
          </p:cNvPr>
          <p:cNvSpPr/>
          <p:nvPr/>
        </p:nvSpPr>
        <p:spPr>
          <a:xfrm>
            <a:off x="2307577" y="3728028"/>
            <a:ext cx="1617591" cy="196948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10821B14-B0A4-674C-A668-1427DD7FBDF6}"/>
              </a:ext>
            </a:extLst>
          </p:cNvPr>
          <p:cNvSpPr/>
          <p:nvPr/>
        </p:nvSpPr>
        <p:spPr>
          <a:xfrm>
            <a:off x="594946" y="5366331"/>
            <a:ext cx="11002107" cy="122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52B7CD5-BC94-C749-9C1A-0864812DB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81718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5835F-9FA6-4C41-8AD6-495731EB5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3" y="365125"/>
            <a:ext cx="11002108" cy="1325563"/>
          </a:xfrm>
        </p:spPr>
        <p:txBody>
          <a:bodyPr/>
          <a:lstStyle/>
          <a:p>
            <a:r>
              <a:rPr lang="da-DK" dirty="0"/>
              <a:t>Machine Learning on Data: ”ROC” </a:t>
            </a:r>
            <a:r>
              <a:rPr lang="da-DK" dirty="0" err="1"/>
              <a:t>curve</a:t>
            </a:r>
            <a:endParaRPr lang="da-DK" dirty="0"/>
          </a:p>
        </p:txBody>
      </p:sp>
      <p:sp>
        <p:nvSpPr>
          <p:cNvPr id="10" name="Pladsholder til indhold 2">
            <a:extLst>
              <a:ext uri="{FF2B5EF4-FFF2-40B4-BE49-F238E27FC236}">
                <a16:creationId xmlns:a16="http://schemas.microsoft.com/office/drawing/2014/main" id="{81672985-8310-CD49-BC79-B66B44443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93" y="1690687"/>
            <a:ext cx="5439875" cy="46254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sz="2200" dirty="0" err="1"/>
              <a:t>We</a:t>
            </a:r>
            <a:r>
              <a:rPr lang="da-DK" sz="2200" dirty="0"/>
              <a:t> look at the signal </a:t>
            </a:r>
            <a:r>
              <a:rPr lang="da-DK" sz="2200" dirty="0" err="1"/>
              <a:t>efficiency</a:t>
            </a:r>
            <a:r>
              <a:rPr lang="da-DK" sz="2200" dirty="0"/>
              <a:t> for LH </a:t>
            </a:r>
            <a:r>
              <a:rPr lang="da-DK" sz="2200" dirty="0" err="1"/>
              <a:t>cuts</a:t>
            </a:r>
            <a:r>
              <a:rPr lang="da-DK" sz="2200" dirty="0"/>
              <a:t> and cut in </a:t>
            </a:r>
            <a:r>
              <a:rPr lang="da-DK" sz="2200" dirty="0" err="1"/>
              <a:t>our</a:t>
            </a:r>
            <a:r>
              <a:rPr lang="da-DK" sz="2200" dirty="0"/>
              <a:t> LGBM score to </a:t>
            </a:r>
            <a:r>
              <a:rPr lang="da-DK" sz="2200" dirty="0" err="1"/>
              <a:t>get</a:t>
            </a:r>
            <a:r>
              <a:rPr lang="da-DK" sz="2200" dirty="0"/>
              <a:t> the same signal </a:t>
            </a:r>
            <a:r>
              <a:rPr lang="da-DK" sz="2200" dirty="0" err="1"/>
              <a:t>efficiency</a:t>
            </a:r>
            <a:endParaRPr lang="da-DK" sz="2200" dirty="0"/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r>
              <a:rPr lang="da-DK" sz="2000" dirty="0" err="1"/>
              <a:t>We</a:t>
            </a:r>
            <a:r>
              <a:rPr lang="da-DK" sz="2000" dirty="0"/>
              <a:t> </a:t>
            </a:r>
            <a:r>
              <a:rPr lang="da-DK" sz="2000" dirty="0" err="1"/>
              <a:t>can</a:t>
            </a:r>
            <a:r>
              <a:rPr lang="da-DK" sz="2000" dirty="0"/>
              <a:t> </a:t>
            </a:r>
            <a:r>
              <a:rPr lang="da-DK" sz="2000" dirty="0" err="1"/>
              <a:t>compare</a:t>
            </a:r>
            <a:r>
              <a:rPr lang="da-DK" sz="2000" dirty="0"/>
              <a:t> the </a:t>
            </a:r>
            <a:r>
              <a:rPr lang="da-DK" sz="2000" dirty="0" err="1"/>
              <a:t>background</a:t>
            </a:r>
            <a:r>
              <a:rPr lang="da-DK" sz="2000" dirty="0"/>
              <a:t> </a:t>
            </a:r>
            <a:r>
              <a:rPr lang="da-DK" sz="2000" dirty="0" err="1"/>
              <a:t>efficiencies</a:t>
            </a:r>
            <a:endParaRPr lang="da-DK" sz="2000" dirty="0"/>
          </a:p>
          <a:p>
            <a:pPr marL="0" indent="0">
              <a:buNone/>
            </a:pPr>
            <a:r>
              <a:rPr lang="da-DK" sz="2000" dirty="0"/>
              <a:t>For same-sign, </a:t>
            </a:r>
            <a:r>
              <a:rPr lang="da-DK" sz="2000" dirty="0" err="1"/>
              <a:t>we</a:t>
            </a:r>
            <a:r>
              <a:rPr lang="da-DK" sz="2000" dirty="0"/>
              <a:t> have </a:t>
            </a:r>
            <a:r>
              <a:rPr lang="da-DK" sz="2000" dirty="0" err="1"/>
              <a:t>no</a:t>
            </a:r>
            <a:r>
              <a:rPr lang="da-DK" sz="2000" dirty="0"/>
              <a:t> signal, but </a:t>
            </a:r>
            <a:r>
              <a:rPr lang="da-DK" sz="2000" dirty="0" err="1"/>
              <a:t>we</a:t>
            </a:r>
            <a:r>
              <a:rPr lang="da-DK" sz="2000" dirty="0"/>
              <a:t> </a:t>
            </a:r>
            <a:r>
              <a:rPr lang="da-DK" sz="2000" dirty="0" err="1"/>
              <a:t>make</a:t>
            </a:r>
            <a:r>
              <a:rPr lang="da-DK" sz="2000" dirty="0"/>
              <a:t> the same cut in LGBM as for </a:t>
            </a:r>
            <a:r>
              <a:rPr lang="da-DK" sz="2000" dirty="0" err="1"/>
              <a:t>opposite</a:t>
            </a:r>
            <a:r>
              <a:rPr lang="da-DK" sz="2000" dirty="0"/>
              <a:t>-sign and </a:t>
            </a:r>
            <a:r>
              <a:rPr lang="da-DK" sz="2000" dirty="0" err="1"/>
              <a:t>count</a:t>
            </a:r>
            <a:r>
              <a:rPr lang="da-DK" sz="2000" dirty="0"/>
              <a:t> </a:t>
            </a:r>
            <a:r>
              <a:rPr lang="da-DK" sz="2000" dirty="0" err="1"/>
              <a:t>how</a:t>
            </a:r>
            <a:r>
              <a:rPr lang="da-DK" sz="2000" dirty="0"/>
              <a:t> </a:t>
            </a:r>
            <a:r>
              <a:rPr lang="da-DK" sz="2000" dirty="0" err="1"/>
              <a:t>much</a:t>
            </a:r>
            <a:r>
              <a:rPr lang="da-DK" sz="2000" dirty="0"/>
              <a:t> </a:t>
            </a:r>
            <a:r>
              <a:rPr lang="da-DK" sz="2000" dirty="0" err="1"/>
              <a:t>background</a:t>
            </a:r>
            <a:r>
              <a:rPr lang="da-DK" sz="2000" dirty="0"/>
              <a:t> is </a:t>
            </a:r>
            <a:r>
              <a:rPr lang="da-DK" sz="2000" dirty="0" err="1"/>
              <a:t>left</a:t>
            </a:r>
            <a:r>
              <a:rPr lang="da-DK" sz="2000" dirty="0"/>
              <a:t>. </a:t>
            </a:r>
          </a:p>
          <a:p>
            <a:pPr marL="0" indent="0">
              <a:buNone/>
            </a:pPr>
            <a:r>
              <a:rPr lang="da-DK" sz="2000" dirty="0"/>
              <a:t>Ratio plot show the </a:t>
            </a:r>
            <a:r>
              <a:rPr lang="da-DK" sz="2000" dirty="0" err="1"/>
              <a:t>decrease</a:t>
            </a:r>
            <a:r>
              <a:rPr lang="da-DK" sz="2000" dirty="0"/>
              <a:t> in </a:t>
            </a:r>
            <a:r>
              <a:rPr lang="da-DK" sz="2000" dirty="0" err="1"/>
              <a:t>background</a:t>
            </a:r>
            <a:r>
              <a:rPr lang="da-DK" sz="2000" dirty="0"/>
              <a:t> at the same signal </a:t>
            </a:r>
            <a:r>
              <a:rPr lang="da-DK" sz="2000" dirty="0" err="1"/>
              <a:t>efficiency</a:t>
            </a:r>
            <a:endParaRPr lang="da-DK" sz="2000" dirty="0"/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r>
              <a:rPr lang="da-DK" sz="2000" dirty="0"/>
              <a:t>The same plot </a:t>
            </a:r>
            <a:r>
              <a:rPr lang="da-DK" sz="2000" dirty="0" err="1"/>
              <a:t>should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made in MC to </a:t>
            </a:r>
            <a:r>
              <a:rPr lang="da-DK" sz="2000" dirty="0" err="1"/>
              <a:t>compare</a:t>
            </a:r>
            <a:r>
              <a:rPr lang="da-DK" sz="2000" dirty="0"/>
              <a:t> – </a:t>
            </a:r>
            <a:r>
              <a:rPr lang="da-DK" sz="2000" dirty="0" err="1"/>
              <a:t>we</a:t>
            </a:r>
            <a:r>
              <a:rPr lang="da-DK" sz="2000" dirty="0"/>
              <a:t> </a:t>
            </a:r>
            <a:r>
              <a:rPr lang="da-DK" sz="2000" dirty="0" err="1"/>
              <a:t>need</a:t>
            </a:r>
            <a:r>
              <a:rPr lang="da-DK" sz="2000" dirty="0"/>
              <a:t> to </a:t>
            </a:r>
            <a:r>
              <a:rPr lang="da-DK" sz="2000" dirty="0" err="1"/>
              <a:t>get</a:t>
            </a:r>
            <a:r>
              <a:rPr lang="da-DK" sz="2000" dirty="0"/>
              <a:t> a </a:t>
            </a:r>
            <a:r>
              <a:rPr lang="da-DK" sz="2000" dirty="0" err="1"/>
              <a:t>bigger</a:t>
            </a:r>
            <a:r>
              <a:rPr lang="da-DK" sz="2000" dirty="0"/>
              <a:t> </a:t>
            </a:r>
            <a:r>
              <a:rPr lang="da-DK" sz="2000" dirty="0" err="1"/>
              <a:t>background</a:t>
            </a:r>
            <a:r>
              <a:rPr lang="da-DK" sz="2000" dirty="0"/>
              <a:t> sample </a:t>
            </a:r>
            <a:r>
              <a:rPr lang="da-DK" sz="2000" dirty="0" err="1"/>
              <a:t>before</a:t>
            </a:r>
            <a:r>
              <a:rPr lang="da-DK" sz="2000" dirty="0"/>
              <a:t> </a:t>
            </a:r>
            <a:r>
              <a:rPr lang="da-DK" sz="2000" dirty="0" err="1"/>
              <a:t>this</a:t>
            </a:r>
            <a:r>
              <a:rPr lang="da-DK" sz="2000" dirty="0"/>
              <a:t> </a:t>
            </a:r>
            <a:r>
              <a:rPr lang="da-DK" sz="2000" dirty="0" err="1"/>
              <a:t>can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done.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1BD912D-0F7A-5642-99BB-3045451A9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915" y="1690687"/>
            <a:ext cx="6217085" cy="5180903"/>
          </a:xfrm>
          <a:prstGeom prst="rect">
            <a:avLst/>
          </a:prstGeo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D379D80-86E6-C449-9343-66B58E72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1668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8599F-94BF-F645-AD8A-6A91B5E6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Long term </a:t>
            </a:r>
            <a:r>
              <a:rPr lang="da-DK" dirty="0" err="1"/>
              <a:t>goal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26313FE-F751-5F41-8439-49B3ABC91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da-DK" dirty="0" err="1"/>
              <a:t>Improve</a:t>
            </a:r>
            <a:r>
              <a:rPr lang="da-DK" dirty="0"/>
              <a:t> </a:t>
            </a:r>
            <a:r>
              <a:rPr lang="da-DK" dirty="0" err="1"/>
              <a:t>Higgs</a:t>
            </a:r>
            <a:r>
              <a:rPr lang="da-DK" dirty="0"/>
              <a:t> </a:t>
            </a:r>
            <a:r>
              <a:rPr lang="da-DK" dirty="0" err="1"/>
              <a:t>channels</a:t>
            </a:r>
            <a:r>
              <a:rPr lang="da-DK" dirty="0"/>
              <a:t>: H ➝ </a:t>
            </a:r>
            <a:r>
              <a:rPr lang="da-DK" dirty="0" err="1"/>
              <a:t>Zγ</a:t>
            </a:r>
            <a:r>
              <a:rPr lang="da-DK" dirty="0"/>
              <a:t>, H ➝ </a:t>
            </a:r>
            <a:r>
              <a:rPr lang="da-DK" dirty="0" err="1"/>
              <a:t>γ</a:t>
            </a:r>
            <a:r>
              <a:rPr lang="da-DK" dirty="0"/>
              <a:t>*</a:t>
            </a:r>
            <a:r>
              <a:rPr lang="da-DK" dirty="0" err="1"/>
              <a:t>γ</a:t>
            </a:r>
            <a:r>
              <a:rPr lang="da-DK" dirty="0"/>
              <a:t>, H ➝ ZZ*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9C80D83-7BEF-AC40-9C1B-59B315F39342}"/>
              </a:ext>
            </a:extLst>
          </p:cNvPr>
          <p:cNvSpPr txBox="1">
            <a:spLocks/>
          </p:cNvSpPr>
          <p:nvPr/>
        </p:nvSpPr>
        <p:spPr>
          <a:xfrm>
            <a:off x="9906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goal</a:t>
            </a:r>
            <a:endParaRPr lang="da-DK" dirty="0"/>
          </a:p>
        </p:txBody>
      </p:sp>
      <p:sp>
        <p:nvSpPr>
          <p:cNvPr id="5" name="Pladsholder til indhold 2">
            <a:extLst>
              <a:ext uri="{FF2B5EF4-FFF2-40B4-BE49-F238E27FC236}">
                <a16:creationId xmlns:a16="http://schemas.microsoft.com/office/drawing/2014/main" id="{3DD72C41-1D5F-4F41-AB4E-BC5D2F52044D}"/>
              </a:ext>
            </a:extLst>
          </p:cNvPr>
          <p:cNvSpPr txBox="1">
            <a:spLocks/>
          </p:cNvSpPr>
          <p:nvPr/>
        </p:nvSpPr>
        <p:spPr>
          <a:xfrm>
            <a:off x="990600" y="40917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/>
              <a:t>Improve</a:t>
            </a:r>
            <a:r>
              <a:rPr lang="da-DK" dirty="0"/>
              <a:t> </a:t>
            </a:r>
            <a:r>
              <a:rPr lang="da-DK" dirty="0" err="1"/>
              <a:t>selection</a:t>
            </a:r>
            <a:r>
              <a:rPr lang="da-DK" dirty="0"/>
              <a:t> in Z ➝ mm for </a:t>
            </a:r>
            <a:r>
              <a:rPr lang="da-DK" dirty="0" err="1"/>
              <a:t>both</a:t>
            </a:r>
            <a:r>
              <a:rPr lang="da-DK" dirty="0"/>
              <a:t> MC and Data</a:t>
            </a:r>
          </a:p>
          <a:p>
            <a:r>
              <a:rPr lang="da-DK" dirty="0"/>
              <a:t>Soon </a:t>
            </a:r>
            <a:r>
              <a:rPr lang="da-DK" dirty="0" err="1"/>
              <a:t>move</a:t>
            </a:r>
            <a:r>
              <a:rPr lang="da-DK" dirty="0"/>
              <a:t> on to Z ➝ </a:t>
            </a:r>
            <a:r>
              <a:rPr lang="da-DK" dirty="0" err="1"/>
              <a:t>mmγ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2D279B9-B02A-0343-B401-FFB5CB16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669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5835F-9FA6-4C41-8AD6-495731EB5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3" y="365125"/>
            <a:ext cx="11002108" cy="1325563"/>
          </a:xfrm>
        </p:spPr>
        <p:txBody>
          <a:bodyPr/>
          <a:lstStyle/>
          <a:p>
            <a:r>
              <a:rPr lang="da-DK" dirty="0"/>
              <a:t>Machine Learning on Data: ”ROC” </a:t>
            </a:r>
            <a:r>
              <a:rPr lang="da-DK" dirty="0" err="1"/>
              <a:t>curve</a:t>
            </a:r>
            <a:endParaRPr lang="da-DK" dirty="0"/>
          </a:p>
        </p:txBody>
      </p:sp>
      <p:sp>
        <p:nvSpPr>
          <p:cNvPr id="10" name="Pladsholder til indhold 2">
            <a:extLst>
              <a:ext uri="{FF2B5EF4-FFF2-40B4-BE49-F238E27FC236}">
                <a16:creationId xmlns:a16="http://schemas.microsoft.com/office/drawing/2014/main" id="{81672985-8310-CD49-BC79-B66B44443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93" y="1690687"/>
            <a:ext cx="5439875" cy="46254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sz="2200" dirty="0" err="1"/>
              <a:t>We</a:t>
            </a:r>
            <a:r>
              <a:rPr lang="da-DK" sz="2200" dirty="0"/>
              <a:t> look at the signal </a:t>
            </a:r>
            <a:r>
              <a:rPr lang="da-DK" sz="2200" dirty="0" err="1"/>
              <a:t>efficiency</a:t>
            </a:r>
            <a:r>
              <a:rPr lang="da-DK" sz="2200" dirty="0"/>
              <a:t> for LH </a:t>
            </a:r>
            <a:r>
              <a:rPr lang="da-DK" sz="2200" dirty="0" err="1"/>
              <a:t>cuts</a:t>
            </a:r>
            <a:r>
              <a:rPr lang="da-DK" sz="2200" dirty="0"/>
              <a:t> and cut in </a:t>
            </a:r>
            <a:r>
              <a:rPr lang="da-DK" sz="2200" dirty="0" err="1"/>
              <a:t>our</a:t>
            </a:r>
            <a:r>
              <a:rPr lang="da-DK" sz="2200" dirty="0"/>
              <a:t> LGBM score to </a:t>
            </a:r>
            <a:r>
              <a:rPr lang="da-DK" sz="2200" dirty="0" err="1"/>
              <a:t>get</a:t>
            </a:r>
            <a:r>
              <a:rPr lang="da-DK" sz="2200" dirty="0"/>
              <a:t> the same signal </a:t>
            </a:r>
            <a:r>
              <a:rPr lang="da-DK" sz="2200" dirty="0" err="1"/>
              <a:t>efficiency</a:t>
            </a:r>
            <a:endParaRPr lang="da-DK" sz="2200" dirty="0"/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r>
              <a:rPr lang="da-DK" sz="2000" dirty="0" err="1"/>
              <a:t>We</a:t>
            </a:r>
            <a:r>
              <a:rPr lang="da-DK" sz="2000" dirty="0"/>
              <a:t> </a:t>
            </a:r>
            <a:r>
              <a:rPr lang="da-DK" sz="2000" dirty="0" err="1"/>
              <a:t>can</a:t>
            </a:r>
            <a:r>
              <a:rPr lang="da-DK" sz="2000" dirty="0"/>
              <a:t> </a:t>
            </a:r>
            <a:r>
              <a:rPr lang="da-DK" sz="2000" dirty="0" err="1"/>
              <a:t>compare</a:t>
            </a:r>
            <a:r>
              <a:rPr lang="da-DK" sz="2000" dirty="0"/>
              <a:t> the </a:t>
            </a:r>
            <a:r>
              <a:rPr lang="da-DK" sz="2000" dirty="0" err="1"/>
              <a:t>background</a:t>
            </a:r>
            <a:r>
              <a:rPr lang="da-DK" sz="2000" dirty="0"/>
              <a:t> </a:t>
            </a:r>
            <a:r>
              <a:rPr lang="da-DK" sz="2000" dirty="0" err="1"/>
              <a:t>efficiencies</a:t>
            </a:r>
            <a:endParaRPr lang="da-DK" sz="2000" dirty="0"/>
          </a:p>
          <a:p>
            <a:pPr marL="0" indent="0">
              <a:buNone/>
            </a:pPr>
            <a:r>
              <a:rPr lang="da-DK" sz="2000" dirty="0"/>
              <a:t>For same-sign, </a:t>
            </a:r>
            <a:r>
              <a:rPr lang="da-DK" sz="2000" dirty="0" err="1"/>
              <a:t>we</a:t>
            </a:r>
            <a:r>
              <a:rPr lang="da-DK" sz="2000" dirty="0"/>
              <a:t> have </a:t>
            </a:r>
            <a:r>
              <a:rPr lang="da-DK" sz="2000" dirty="0" err="1"/>
              <a:t>no</a:t>
            </a:r>
            <a:r>
              <a:rPr lang="da-DK" sz="2000" dirty="0"/>
              <a:t> signal, but </a:t>
            </a:r>
            <a:r>
              <a:rPr lang="da-DK" sz="2000" dirty="0" err="1"/>
              <a:t>we</a:t>
            </a:r>
            <a:r>
              <a:rPr lang="da-DK" sz="2000" dirty="0"/>
              <a:t> </a:t>
            </a:r>
            <a:r>
              <a:rPr lang="da-DK" sz="2000" dirty="0" err="1"/>
              <a:t>make</a:t>
            </a:r>
            <a:r>
              <a:rPr lang="da-DK" sz="2000" dirty="0"/>
              <a:t> the same cut in LGBM as for </a:t>
            </a:r>
            <a:r>
              <a:rPr lang="da-DK" sz="2000" dirty="0" err="1"/>
              <a:t>opposite</a:t>
            </a:r>
            <a:r>
              <a:rPr lang="da-DK" sz="2000" dirty="0"/>
              <a:t>-sign and </a:t>
            </a:r>
            <a:r>
              <a:rPr lang="da-DK" sz="2000" dirty="0" err="1"/>
              <a:t>count</a:t>
            </a:r>
            <a:r>
              <a:rPr lang="da-DK" sz="2000" dirty="0"/>
              <a:t> </a:t>
            </a:r>
            <a:r>
              <a:rPr lang="da-DK" sz="2000" dirty="0" err="1"/>
              <a:t>how</a:t>
            </a:r>
            <a:r>
              <a:rPr lang="da-DK" sz="2000" dirty="0"/>
              <a:t> </a:t>
            </a:r>
            <a:r>
              <a:rPr lang="da-DK" sz="2000" dirty="0" err="1"/>
              <a:t>much</a:t>
            </a:r>
            <a:r>
              <a:rPr lang="da-DK" sz="2000" dirty="0"/>
              <a:t> </a:t>
            </a:r>
            <a:r>
              <a:rPr lang="da-DK" sz="2000" dirty="0" err="1"/>
              <a:t>background</a:t>
            </a:r>
            <a:r>
              <a:rPr lang="da-DK" sz="2000" dirty="0"/>
              <a:t> is </a:t>
            </a:r>
            <a:r>
              <a:rPr lang="da-DK" sz="2000" dirty="0" err="1"/>
              <a:t>left</a:t>
            </a:r>
            <a:r>
              <a:rPr lang="da-DK" sz="2000" dirty="0"/>
              <a:t>. </a:t>
            </a:r>
          </a:p>
          <a:p>
            <a:pPr marL="0" indent="0">
              <a:buNone/>
            </a:pPr>
            <a:r>
              <a:rPr lang="da-DK" sz="2000" dirty="0"/>
              <a:t>Ratio plot show the </a:t>
            </a:r>
            <a:r>
              <a:rPr lang="da-DK" sz="2000" dirty="0" err="1"/>
              <a:t>decrease</a:t>
            </a:r>
            <a:r>
              <a:rPr lang="da-DK" sz="2000" dirty="0"/>
              <a:t> in </a:t>
            </a:r>
            <a:r>
              <a:rPr lang="da-DK" sz="2000" dirty="0" err="1"/>
              <a:t>background</a:t>
            </a:r>
            <a:r>
              <a:rPr lang="da-DK" sz="2000" dirty="0"/>
              <a:t> at the same signal </a:t>
            </a:r>
            <a:r>
              <a:rPr lang="da-DK" sz="2000" dirty="0" err="1"/>
              <a:t>efficiency</a:t>
            </a:r>
            <a:endParaRPr lang="da-DK" sz="2000" dirty="0"/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r>
              <a:rPr lang="da-DK" sz="2000" dirty="0"/>
              <a:t>The same plot </a:t>
            </a:r>
            <a:r>
              <a:rPr lang="da-DK" sz="2000" dirty="0" err="1"/>
              <a:t>should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made in MC to </a:t>
            </a:r>
            <a:r>
              <a:rPr lang="da-DK" sz="2000" dirty="0" err="1"/>
              <a:t>compare</a:t>
            </a:r>
            <a:r>
              <a:rPr lang="da-DK" sz="2000" dirty="0"/>
              <a:t> – </a:t>
            </a:r>
            <a:r>
              <a:rPr lang="da-DK" sz="2000" dirty="0" err="1"/>
              <a:t>we</a:t>
            </a:r>
            <a:r>
              <a:rPr lang="da-DK" sz="2000" dirty="0"/>
              <a:t> </a:t>
            </a:r>
            <a:r>
              <a:rPr lang="da-DK" sz="2000" dirty="0" err="1"/>
              <a:t>need</a:t>
            </a:r>
            <a:r>
              <a:rPr lang="da-DK" sz="2000" dirty="0"/>
              <a:t> to </a:t>
            </a:r>
            <a:r>
              <a:rPr lang="da-DK" sz="2000" dirty="0" err="1"/>
              <a:t>get</a:t>
            </a:r>
            <a:r>
              <a:rPr lang="da-DK" sz="2000" dirty="0"/>
              <a:t> a </a:t>
            </a:r>
            <a:r>
              <a:rPr lang="da-DK" sz="2000" dirty="0" err="1"/>
              <a:t>bigger</a:t>
            </a:r>
            <a:r>
              <a:rPr lang="da-DK" sz="2000" dirty="0"/>
              <a:t> </a:t>
            </a:r>
            <a:r>
              <a:rPr lang="da-DK" sz="2000" dirty="0" err="1"/>
              <a:t>background</a:t>
            </a:r>
            <a:r>
              <a:rPr lang="da-DK" sz="2000" dirty="0"/>
              <a:t> sample </a:t>
            </a:r>
            <a:r>
              <a:rPr lang="da-DK" sz="2000" dirty="0" err="1"/>
              <a:t>before</a:t>
            </a:r>
            <a:r>
              <a:rPr lang="da-DK" sz="2000" dirty="0"/>
              <a:t> </a:t>
            </a:r>
            <a:r>
              <a:rPr lang="da-DK" sz="2000" dirty="0" err="1"/>
              <a:t>this</a:t>
            </a:r>
            <a:r>
              <a:rPr lang="da-DK" sz="2000" dirty="0"/>
              <a:t> </a:t>
            </a:r>
            <a:r>
              <a:rPr lang="da-DK" sz="2000" dirty="0" err="1"/>
              <a:t>can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done. 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12F61C6-4A30-9549-812B-4A601B79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915" y="1690687"/>
            <a:ext cx="6217085" cy="5180905"/>
          </a:xfrm>
          <a:prstGeom prst="rect">
            <a:avLst/>
          </a:prstGeo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4830601-A713-884C-A1D0-EA9320B48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28861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F3068-9534-2947-AC75-DB710AE62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Conclusion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933C290-702C-E743-8CA5-868357A20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LightGBM</a:t>
            </a:r>
            <a:r>
              <a:rPr lang="da-DK" dirty="0"/>
              <a:t> model </a:t>
            </a:r>
            <a:r>
              <a:rPr lang="da-DK" dirty="0" err="1"/>
              <a:t>improves</a:t>
            </a:r>
            <a:r>
              <a:rPr lang="da-DK" dirty="0"/>
              <a:t> the Z </a:t>
            </a:r>
            <a:r>
              <a:rPr lang="da-DK" dirty="0" err="1"/>
              <a:t>selection</a:t>
            </a:r>
            <a:r>
              <a:rPr lang="da-DK" dirty="0"/>
              <a:t> for </a:t>
            </a:r>
            <a:r>
              <a:rPr lang="da-DK" dirty="0" err="1"/>
              <a:t>both</a:t>
            </a:r>
            <a:r>
              <a:rPr lang="da-DK" dirty="0"/>
              <a:t> MC and Data</a:t>
            </a:r>
          </a:p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try</a:t>
            </a:r>
            <a:r>
              <a:rPr lang="da-DK" dirty="0"/>
              <a:t> to </a:t>
            </a:r>
            <a:r>
              <a:rPr lang="da-DK" dirty="0" err="1"/>
              <a:t>get</a:t>
            </a:r>
            <a:r>
              <a:rPr lang="da-DK" dirty="0"/>
              <a:t> ML PID/ISO </a:t>
            </a:r>
            <a:r>
              <a:rPr lang="da-DK" dirty="0" err="1"/>
              <a:t>trained</a:t>
            </a:r>
            <a:r>
              <a:rPr lang="da-DK" dirty="0"/>
              <a:t> on Data as input to the </a:t>
            </a:r>
            <a:r>
              <a:rPr lang="da-DK" dirty="0" err="1"/>
              <a:t>Zmm</a:t>
            </a:r>
            <a:r>
              <a:rPr lang="da-DK" dirty="0"/>
              <a:t> Data model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048161B-99BD-F241-8B64-B1A0E558C082}"/>
              </a:ext>
            </a:extLst>
          </p:cNvPr>
          <p:cNvSpPr txBox="1">
            <a:spLocks/>
          </p:cNvSpPr>
          <p:nvPr/>
        </p:nvSpPr>
        <p:spPr>
          <a:xfrm>
            <a:off x="838200" y="32325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 err="1"/>
              <a:t>Next</a:t>
            </a:r>
            <a:r>
              <a:rPr lang="da-DK" dirty="0"/>
              <a:t> step</a:t>
            </a:r>
          </a:p>
        </p:txBody>
      </p:sp>
      <p:sp>
        <p:nvSpPr>
          <p:cNvPr id="5" name="Pladsholder til indhold 2">
            <a:extLst>
              <a:ext uri="{FF2B5EF4-FFF2-40B4-BE49-F238E27FC236}">
                <a16:creationId xmlns:a16="http://schemas.microsoft.com/office/drawing/2014/main" id="{5FD41C6C-5422-2F46-AB84-197AB1CF737E}"/>
              </a:ext>
            </a:extLst>
          </p:cNvPr>
          <p:cNvSpPr txBox="1">
            <a:spLocks/>
          </p:cNvSpPr>
          <p:nvPr/>
        </p:nvSpPr>
        <p:spPr>
          <a:xfrm>
            <a:off x="838200" y="4356221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Create a ML model on Z ➝ </a:t>
            </a:r>
            <a:r>
              <a:rPr lang="da-DK" dirty="0" err="1"/>
              <a:t>mmγ</a:t>
            </a:r>
            <a:r>
              <a:rPr lang="da-DK" dirty="0"/>
              <a:t> and H ➝ Z(mm)</a:t>
            </a:r>
            <a:r>
              <a:rPr lang="da-DK" dirty="0" err="1"/>
              <a:t>γ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F616571-00BF-7E45-A2C3-40B3804D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90616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9033FC-2E98-B14E-8E90-CE9E6427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a-DK" dirty="0"/>
              <a:t>Bonus slides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F364B6F-27D8-CF42-9F59-7D570589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45700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5F09A-3C3C-7D40-9028-26940EADD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17" y="365125"/>
            <a:ext cx="11153283" cy="1325563"/>
          </a:xfrm>
        </p:spPr>
        <p:txBody>
          <a:bodyPr/>
          <a:lstStyle/>
          <a:p>
            <a:r>
              <a:rPr lang="da-DK" dirty="0"/>
              <a:t>MC model on </a:t>
            </a:r>
            <a:r>
              <a:rPr lang="da-DK" dirty="0" err="1"/>
              <a:t>Zmm</a:t>
            </a:r>
            <a:r>
              <a:rPr lang="da-DK" dirty="0"/>
              <a:t>: signal </a:t>
            </a:r>
            <a:r>
              <a:rPr lang="da-DK" dirty="0" err="1"/>
              <a:t>selection</a:t>
            </a:r>
            <a:r>
              <a:rPr lang="da-DK" dirty="0"/>
              <a:t> and </a:t>
            </a:r>
            <a:r>
              <a:rPr lang="da-DK" dirty="0" err="1"/>
              <a:t>reweighing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E615F08-8007-7042-AAFA-AEFD8FDDC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7" t="8751" r="6875" b="4921"/>
          <a:stretch/>
        </p:blipFill>
        <p:spPr>
          <a:xfrm>
            <a:off x="66261" y="1843089"/>
            <a:ext cx="8616859" cy="4399660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771CBDFB-0645-3141-BE03-415E79BE1C05}"/>
              </a:ext>
            </a:extLst>
          </p:cNvPr>
          <p:cNvSpPr/>
          <p:nvPr/>
        </p:nvSpPr>
        <p:spPr>
          <a:xfrm>
            <a:off x="5777158" y="4042919"/>
            <a:ext cx="2952837" cy="2024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2FDD608A-8DD8-B749-9801-86B301D30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25" y="1960681"/>
            <a:ext cx="3696114" cy="2936638"/>
          </a:xfrm>
          <a:prstGeom prst="rect">
            <a:avLst/>
          </a:prstGeo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137EA83-3E2D-AD48-B9B8-C4AE9E65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50729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D1D869-E3B8-5841-BB12-B0F194FA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Outline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0312C09-E45F-2649-B905-9A11317F5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Models on Monte Carlo data to </a:t>
            </a:r>
            <a:r>
              <a:rPr lang="da-DK" dirty="0" err="1"/>
              <a:t>get</a:t>
            </a:r>
            <a:r>
              <a:rPr lang="da-DK" dirty="0"/>
              <a:t> </a:t>
            </a:r>
            <a:r>
              <a:rPr lang="da-DK" dirty="0" err="1"/>
              <a:t>Zmm</a:t>
            </a:r>
            <a:r>
              <a:rPr lang="da-DK" dirty="0"/>
              <a:t> model for </a:t>
            </a:r>
            <a:r>
              <a:rPr lang="da-DK" dirty="0" err="1"/>
              <a:t>muon</a:t>
            </a:r>
            <a:r>
              <a:rPr lang="da-DK" dirty="0"/>
              <a:t> pairs: </a:t>
            </a:r>
            <a:r>
              <a:rPr lang="da-DK" dirty="0" err="1"/>
              <a:t>Similar</a:t>
            </a:r>
            <a:r>
              <a:rPr lang="da-DK" dirty="0"/>
              <a:t> approach as Troels just </a:t>
            </a:r>
            <a:r>
              <a:rPr lang="da-DK" dirty="0" err="1"/>
              <a:t>talked</a:t>
            </a:r>
            <a:r>
              <a:rPr lang="da-DK" dirty="0"/>
              <a:t> </a:t>
            </a:r>
            <a:r>
              <a:rPr lang="da-DK" dirty="0" err="1"/>
              <a:t>about</a:t>
            </a:r>
            <a:endParaRPr lang="da-DK" dirty="0"/>
          </a:p>
          <a:p>
            <a:pPr lvl="1"/>
            <a:r>
              <a:rPr lang="da-DK" dirty="0"/>
              <a:t>ML PID and Isolation models for single </a:t>
            </a:r>
            <a:r>
              <a:rPr lang="da-DK" dirty="0" err="1"/>
              <a:t>muons</a:t>
            </a:r>
            <a:endParaRPr lang="da-DK" dirty="0"/>
          </a:p>
          <a:p>
            <a:pPr lvl="1"/>
            <a:r>
              <a:rPr lang="da-DK" dirty="0"/>
              <a:t>ML </a:t>
            </a:r>
            <a:r>
              <a:rPr lang="da-DK" dirty="0" err="1"/>
              <a:t>Zmm</a:t>
            </a:r>
            <a:r>
              <a:rPr lang="da-DK" dirty="0"/>
              <a:t> model (ML PID and ML ISO </a:t>
            </a:r>
            <a:r>
              <a:rPr lang="da-DK" dirty="0" err="1"/>
              <a:t>serves</a:t>
            </a:r>
            <a:r>
              <a:rPr lang="da-DK" dirty="0"/>
              <a:t> as input)</a:t>
            </a:r>
          </a:p>
          <a:p>
            <a:pPr lvl="1"/>
            <a:endParaRPr lang="da-DK" dirty="0"/>
          </a:p>
          <a:p>
            <a:r>
              <a:rPr lang="da-DK" dirty="0" err="1"/>
              <a:t>Moving</a:t>
            </a:r>
            <a:r>
              <a:rPr lang="da-DK" dirty="0"/>
              <a:t> on to Data</a:t>
            </a:r>
          </a:p>
          <a:p>
            <a:pPr lvl="1"/>
            <a:r>
              <a:rPr lang="da-DK" dirty="0"/>
              <a:t>(Try to </a:t>
            </a:r>
            <a:r>
              <a:rPr lang="da-DK" dirty="0" err="1"/>
              <a:t>create</a:t>
            </a:r>
            <a:r>
              <a:rPr lang="da-DK" dirty="0"/>
              <a:t>) ML PID and Isolation models on Data</a:t>
            </a:r>
          </a:p>
          <a:p>
            <a:pPr lvl="1"/>
            <a:r>
              <a:rPr lang="da-DK" dirty="0"/>
              <a:t>Using the Monte Carlo </a:t>
            </a:r>
            <a:r>
              <a:rPr lang="da-DK" dirty="0" err="1"/>
              <a:t>based</a:t>
            </a:r>
            <a:r>
              <a:rPr lang="da-DK" dirty="0"/>
              <a:t> </a:t>
            </a:r>
            <a:r>
              <a:rPr lang="da-DK" dirty="0" err="1"/>
              <a:t>Zmm</a:t>
            </a:r>
            <a:r>
              <a:rPr lang="da-DK" dirty="0"/>
              <a:t> model on Data with ML PID and ML ISO as input</a:t>
            </a:r>
          </a:p>
          <a:p>
            <a:pPr lvl="1"/>
            <a:r>
              <a:rPr lang="da-DK" dirty="0" err="1"/>
              <a:t>Evaluating</a:t>
            </a:r>
            <a:r>
              <a:rPr lang="da-DK" dirty="0"/>
              <a:t> the performance on Data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FFF2CE4-087E-1348-9F36-519209A3D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18312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3EBC5-70E4-7A43-9D1F-5C2A721D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Data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88E8F76-1F57-424C-8249-2547CC8EA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/>
              <a:t>MC: </a:t>
            </a:r>
          </a:p>
          <a:p>
            <a:pPr marL="0" indent="0">
              <a:buNone/>
            </a:pPr>
            <a:r>
              <a:rPr lang="da-DK" sz="1400" b="1" dirty="0"/>
              <a:t>Signal:</a:t>
            </a:r>
          </a:p>
          <a:p>
            <a:pPr marL="0" indent="0">
              <a:buNone/>
            </a:pPr>
            <a:r>
              <a:rPr lang="da-DK" sz="1400" dirty="0"/>
              <a:t>mc16_13TeV.361107.PowhegPythia8EvtGen_AZNLOCTEQ6L1_Zmumu.deriv.DAOD_MUON1.e3601_e5984_s3126_r10201_r10210_p3629</a:t>
            </a:r>
          </a:p>
          <a:p>
            <a:pPr marL="0" indent="0">
              <a:buNone/>
            </a:pPr>
            <a:r>
              <a:rPr lang="da-DK" sz="1400" b="1" dirty="0"/>
              <a:t>Background:</a:t>
            </a:r>
          </a:p>
          <a:p>
            <a:pPr marL="0" indent="0">
              <a:buNone/>
            </a:pPr>
            <a:r>
              <a:rPr lang="da-DK" sz="1400" dirty="0"/>
              <a:t>mc16_13TeV.361101.PowhegPythia8EvtGen_AZNLOCTEQ6L1_Wplusmunu.deriv.DAOD_MUON1.e3601_e5984_s3126_r10724_r10726_p3629</a:t>
            </a:r>
          </a:p>
          <a:p>
            <a:pPr marL="0" indent="0">
              <a:buNone/>
            </a:pPr>
            <a:r>
              <a:rPr lang="da-DK" sz="1400" dirty="0"/>
              <a:t>mc16_13TeV.361250.Pythia8B_A14_NNPDF23LO_bbTomu15.deriv.DAOD_MUON1.e3878_e5984_s3126_r10724_r10726_p3629</a:t>
            </a:r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r>
              <a:rPr lang="da-DK" sz="1600" dirty="0" err="1"/>
              <a:t>Eventually</a:t>
            </a:r>
            <a:r>
              <a:rPr lang="da-DK" sz="1600" dirty="0"/>
              <a:t> </a:t>
            </a:r>
            <a:r>
              <a:rPr lang="da-DK" sz="1600" dirty="0" err="1"/>
              <a:t>we</a:t>
            </a:r>
            <a:r>
              <a:rPr lang="da-DK" sz="1600" dirty="0"/>
              <a:t> </a:t>
            </a:r>
            <a:r>
              <a:rPr lang="da-DK" sz="1600" dirty="0" err="1"/>
              <a:t>would</a:t>
            </a:r>
            <a:r>
              <a:rPr lang="da-DK" sz="1600" dirty="0"/>
              <a:t> </a:t>
            </a:r>
            <a:r>
              <a:rPr lang="da-DK" sz="1600" dirty="0" err="1"/>
              <a:t>include</a:t>
            </a:r>
            <a:r>
              <a:rPr lang="da-DK" sz="1600" dirty="0"/>
              <a:t> </a:t>
            </a:r>
            <a:r>
              <a:rPr lang="da-DK" sz="1600" dirty="0" err="1"/>
              <a:t>Zmmgam</a:t>
            </a:r>
            <a:r>
              <a:rPr lang="da-DK" sz="1600" dirty="0"/>
              <a:t> files to </a:t>
            </a:r>
            <a:r>
              <a:rPr lang="da-DK" sz="1600" dirty="0" err="1"/>
              <a:t>get</a:t>
            </a:r>
            <a:r>
              <a:rPr lang="da-DK" sz="1600" dirty="0"/>
              <a:t> </a:t>
            </a:r>
            <a:r>
              <a:rPr lang="da-DK" sz="1600" dirty="0" err="1"/>
              <a:t>low</a:t>
            </a:r>
            <a:r>
              <a:rPr lang="da-DK" sz="1600" dirty="0"/>
              <a:t> pt </a:t>
            </a:r>
            <a:r>
              <a:rPr lang="da-DK" sz="1600" dirty="0" err="1"/>
              <a:t>muons</a:t>
            </a:r>
            <a:endParaRPr lang="da-DK" sz="1600" dirty="0"/>
          </a:p>
          <a:p>
            <a:pPr marL="0" indent="0">
              <a:buNone/>
            </a:pPr>
            <a:endParaRPr lang="da-DK" sz="1600" dirty="0"/>
          </a:p>
          <a:p>
            <a:pPr marL="0" indent="0">
              <a:buNone/>
            </a:pPr>
            <a:r>
              <a:rPr lang="da-DK" dirty="0"/>
              <a:t>Data:</a:t>
            </a:r>
          </a:p>
          <a:p>
            <a:pPr marL="0" indent="0">
              <a:buNone/>
            </a:pPr>
            <a:r>
              <a:rPr lang="da-DK" sz="1400" dirty="0"/>
              <a:t>data18_13TeV.00349693.physics_Main.deriv.DAOD_MUON1.f933_m1960_p3553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86682557-7E33-0A47-A89E-EF114E9E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9048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1D289C-CD76-1B49-B2BC-FD73C24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LightGBM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C099862-C747-BD42-A9AF-EBE14C7FE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All models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created</a:t>
            </a:r>
            <a:r>
              <a:rPr lang="da-DK" dirty="0"/>
              <a:t> </a:t>
            </a:r>
            <a:r>
              <a:rPr lang="da-DK" dirty="0" err="1"/>
              <a:t>using</a:t>
            </a:r>
            <a:r>
              <a:rPr lang="da-DK" dirty="0"/>
              <a:t> the </a:t>
            </a:r>
            <a:r>
              <a:rPr lang="da-DK" dirty="0" err="1"/>
              <a:t>framework</a:t>
            </a:r>
            <a:r>
              <a:rPr lang="da-DK" dirty="0"/>
              <a:t> </a:t>
            </a:r>
            <a:r>
              <a:rPr lang="da-DK" dirty="0" err="1"/>
              <a:t>LightGBM</a:t>
            </a:r>
            <a:endParaRPr lang="da-DK" dirty="0"/>
          </a:p>
          <a:p>
            <a:pPr lvl="1"/>
            <a:r>
              <a:rPr lang="da-DK" dirty="0" err="1"/>
              <a:t>Tree-based</a:t>
            </a:r>
            <a:r>
              <a:rPr lang="da-DK" dirty="0"/>
              <a:t> models</a:t>
            </a:r>
          </a:p>
          <a:p>
            <a:pPr lvl="1"/>
            <a:r>
              <a:rPr lang="da-DK" dirty="0" err="1"/>
              <a:t>Boosing</a:t>
            </a:r>
            <a:r>
              <a:rPr lang="da-DK" dirty="0"/>
              <a:t>: gradient </a:t>
            </a:r>
            <a:r>
              <a:rPr lang="da-DK" dirty="0" err="1"/>
              <a:t>boosting</a:t>
            </a:r>
            <a:r>
              <a:rPr lang="da-DK" dirty="0"/>
              <a:t> decision </a:t>
            </a:r>
            <a:r>
              <a:rPr lang="da-DK" dirty="0" err="1"/>
              <a:t>tree</a:t>
            </a:r>
            <a:endParaRPr lang="da-DK" dirty="0"/>
          </a:p>
          <a:p>
            <a:pPr lvl="1"/>
            <a:r>
              <a:rPr lang="da-DK" dirty="0"/>
              <a:t>Parameters </a:t>
            </a:r>
            <a:r>
              <a:rPr lang="da-DK" dirty="0" err="1"/>
              <a:t>are</a:t>
            </a:r>
            <a:r>
              <a:rPr lang="da-DK" dirty="0"/>
              <a:t> not </a:t>
            </a:r>
            <a:r>
              <a:rPr lang="da-DK" dirty="0" err="1"/>
              <a:t>hyperparameter</a:t>
            </a:r>
            <a:r>
              <a:rPr lang="da-DK" dirty="0"/>
              <a:t> </a:t>
            </a:r>
            <a:r>
              <a:rPr lang="da-DK" dirty="0" err="1"/>
              <a:t>optimized</a:t>
            </a:r>
            <a:r>
              <a:rPr lang="da-DK" dirty="0"/>
              <a:t> (</a:t>
            </a:r>
            <a:r>
              <a:rPr lang="da-DK" dirty="0" err="1"/>
              <a:t>yet</a:t>
            </a:r>
            <a:r>
              <a:rPr lang="da-DK" dirty="0"/>
              <a:t>!!)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216F711-ED04-4F44-80C5-E023BDE5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95202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DF5F3F49-145D-1B49-B1DE-BCCE3F0DF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91" y="2305288"/>
            <a:ext cx="11155017" cy="2247424"/>
          </a:xfrm>
        </p:spPr>
        <p:txBody>
          <a:bodyPr>
            <a:normAutofit/>
          </a:bodyPr>
          <a:lstStyle/>
          <a:p>
            <a:pPr algn="ctr"/>
            <a:r>
              <a:rPr lang="da-DK" dirty="0"/>
              <a:t>MC model on </a:t>
            </a:r>
            <a:r>
              <a:rPr lang="da-DK" dirty="0" err="1"/>
              <a:t>muons</a:t>
            </a:r>
            <a:br>
              <a:rPr lang="da-DK" dirty="0"/>
            </a:br>
            <a:r>
              <a:rPr lang="da-DK" sz="3600" dirty="0" err="1"/>
              <a:t>We</a:t>
            </a:r>
            <a:r>
              <a:rPr lang="da-DK" sz="3600" dirty="0"/>
              <a:t> </a:t>
            </a:r>
            <a:r>
              <a:rPr lang="da-DK" sz="3600" dirty="0" err="1"/>
              <a:t>create</a:t>
            </a:r>
            <a:r>
              <a:rPr lang="da-DK" sz="3600" dirty="0"/>
              <a:t> </a:t>
            </a:r>
            <a:r>
              <a:rPr lang="da-DK" sz="3600" dirty="0" err="1"/>
              <a:t>two</a:t>
            </a:r>
            <a:r>
              <a:rPr lang="da-DK" sz="3600" dirty="0"/>
              <a:t> ML models on single </a:t>
            </a:r>
            <a:r>
              <a:rPr lang="da-DK" sz="3600" dirty="0" err="1"/>
              <a:t>muons</a:t>
            </a:r>
            <a:r>
              <a:rPr lang="da-DK" sz="3600" dirty="0"/>
              <a:t>:</a:t>
            </a:r>
            <a:br>
              <a:rPr lang="da-DK" sz="3600" dirty="0"/>
            </a:br>
            <a:r>
              <a:rPr lang="da-DK" sz="3600" dirty="0" err="1"/>
              <a:t>Particle</a:t>
            </a:r>
            <a:r>
              <a:rPr lang="da-DK" sz="3600" dirty="0"/>
              <a:t> </a:t>
            </a:r>
            <a:r>
              <a:rPr lang="da-DK" sz="3600" dirty="0" err="1"/>
              <a:t>identification</a:t>
            </a:r>
            <a:r>
              <a:rPr lang="da-DK" sz="3600" dirty="0"/>
              <a:t> (PID)</a:t>
            </a:r>
            <a:br>
              <a:rPr lang="da-DK" sz="3600" dirty="0"/>
            </a:br>
            <a:r>
              <a:rPr lang="da-DK" sz="3600" dirty="0"/>
              <a:t>Isolation (ISO)</a:t>
            </a:r>
            <a:endParaRPr lang="da-DK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4853BE39-6243-6E40-ABD0-931DCD24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z="2800" smtClean="0"/>
              <a:t>7</a:t>
            </a:fld>
            <a:endParaRPr lang="da-DK" sz="2800" dirty="0"/>
          </a:p>
        </p:txBody>
      </p:sp>
    </p:spTree>
    <p:extLst>
      <p:ext uri="{BB962C8B-B14F-4D97-AF65-F5344CB8AC3E}">
        <p14:creationId xmlns:p14="http://schemas.microsoft.com/office/powerpoint/2010/main" val="3615876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CC539976-4013-034F-AAE6-318127E28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790" y="902781"/>
            <a:ext cx="5486400" cy="27432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B071C37-4021-A842-9055-59A96545B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10" y="365125"/>
            <a:ext cx="10995990" cy="1325563"/>
          </a:xfrm>
        </p:spPr>
        <p:txBody>
          <a:bodyPr/>
          <a:lstStyle/>
          <a:p>
            <a:r>
              <a:rPr lang="da-DK" dirty="0"/>
              <a:t>MC model on single </a:t>
            </a:r>
            <a:r>
              <a:rPr lang="da-DK" dirty="0" err="1"/>
              <a:t>muons</a:t>
            </a:r>
            <a:r>
              <a:rPr lang="da-DK" dirty="0"/>
              <a:t>: PID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398642-A14A-044D-A844-F727C602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10" y="1825625"/>
            <a:ext cx="10995990" cy="4351338"/>
          </a:xfrm>
        </p:spPr>
        <p:txBody>
          <a:bodyPr/>
          <a:lstStyle/>
          <a:p>
            <a:pPr marL="0" indent="0">
              <a:buNone/>
            </a:pPr>
            <a:r>
              <a:rPr lang="da-DK" dirty="0" err="1"/>
              <a:t>Particle</a:t>
            </a:r>
            <a:r>
              <a:rPr lang="da-DK" dirty="0"/>
              <a:t> </a:t>
            </a:r>
            <a:r>
              <a:rPr lang="da-DK" dirty="0" err="1"/>
              <a:t>identification</a:t>
            </a:r>
            <a:r>
              <a:rPr lang="da-DK" dirty="0"/>
              <a:t> (PID) model:</a:t>
            </a:r>
          </a:p>
          <a:p>
            <a:pPr marL="0" indent="0">
              <a:buNone/>
            </a:pPr>
            <a:r>
              <a:rPr lang="da-DK" sz="2000" b="1" dirty="0"/>
              <a:t>Signal </a:t>
            </a:r>
            <a:r>
              <a:rPr lang="da-DK" sz="2000" b="1" dirty="0" err="1"/>
              <a:t>selection</a:t>
            </a:r>
            <a:r>
              <a:rPr lang="da-DK" sz="2000" b="1" dirty="0"/>
              <a:t>: </a:t>
            </a:r>
            <a:r>
              <a:rPr lang="da-DK" sz="2000" dirty="0" err="1"/>
              <a:t>truthPgdId</a:t>
            </a:r>
            <a:r>
              <a:rPr lang="da-DK" sz="2000" dirty="0"/>
              <a:t> = 13 (</a:t>
            </a:r>
            <a:r>
              <a:rPr lang="da-DK" sz="2000" dirty="0" err="1"/>
              <a:t>muons</a:t>
            </a:r>
            <a:r>
              <a:rPr lang="da-DK" sz="2000" dirty="0"/>
              <a:t>)</a:t>
            </a:r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r>
              <a:rPr lang="da-DK" sz="2000" b="1" dirty="0"/>
              <a:t>Variables </a:t>
            </a:r>
            <a:r>
              <a:rPr lang="da-DK" sz="2000" b="1" dirty="0" err="1"/>
              <a:t>used</a:t>
            </a:r>
            <a:r>
              <a:rPr lang="da-DK" sz="2000" b="1" dirty="0"/>
              <a:t> in the model</a:t>
            </a:r>
            <a:r>
              <a:rPr lang="da-DK" sz="2000" dirty="0"/>
              <a:t>:</a:t>
            </a:r>
          </a:p>
          <a:p>
            <a:pPr marL="0" indent="0">
              <a:buNone/>
            </a:pPr>
            <a:r>
              <a:rPr lang="da-DK" sz="2000" dirty="0" err="1"/>
              <a:t>We</a:t>
            </a:r>
            <a:r>
              <a:rPr lang="da-DK" sz="2000" dirty="0"/>
              <a:t> have </a:t>
            </a:r>
            <a:r>
              <a:rPr lang="da-DK" sz="2000" dirty="0" err="1"/>
              <a:t>tested</a:t>
            </a:r>
            <a:r>
              <a:rPr lang="da-DK" sz="2000" dirty="0"/>
              <a:t> all PID variables and </a:t>
            </a:r>
            <a:r>
              <a:rPr lang="da-DK" sz="2000" dirty="0" err="1"/>
              <a:t>found</a:t>
            </a:r>
            <a:r>
              <a:rPr lang="da-DK" sz="2000" dirty="0"/>
              <a:t> the most </a:t>
            </a:r>
            <a:r>
              <a:rPr lang="da-DK" sz="2000" dirty="0" err="1"/>
              <a:t>important</a:t>
            </a:r>
            <a:r>
              <a:rPr lang="da-DK" sz="2000" dirty="0"/>
              <a:t> </a:t>
            </a:r>
            <a:r>
              <a:rPr lang="da-DK" sz="2000" dirty="0" err="1"/>
              <a:t>according</a:t>
            </a:r>
            <a:r>
              <a:rPr lang="da-DK" sz="2000" dirty="0"/>
              <a:t> to SHAP </a:t>
            </a:r>
            <a:r>
              <a:rPr lang="da-DK" sz="2000" dirty="0" err="1"/>
              <a:t>ranking</a:t>
            </a:r>
            <a:r>
              <a:rPr lang="da-DK" sz="2000" dirty="0"/>
              <a:t>. </a:t>
            </a:r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4781C523-ED3A-6E49-996A-802A8E71C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36226"/>
              </p:ext>
            </p:extLst>
          </p:nvPr>
        </p:nvGraphicFramePr>
        <p:xfrm>
          <a:off x="357810" y="4086804"/>
          <a:ext cx="749189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5948">
                  <a:extLst>
                    <a:ext uri="{9D8B030D-6E8A-4147-A177-3AD203B41FA5}">
                      <a16:colId xmlns:a16="http://schemas.microsoft.com/office/drawing/2014/main" val="3186084396"/>
                    </a:ext>
                  </a:extLst>
                </a:gridCol>
                <a:gridCol w="3745948">
                  <a:extLst>
                    <a:ext uri="{9D8B030D-6E8A-4147-A177-3AD203B41FA5}">
                      <a16:colId xmlns:a16="http://schemas.microsoft.com/office/drawing/2014/main" val="3461795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﻿</a:t>
                      </a:r>
                      <a:r>
                        <a:rPr lang="da-DK" dirty="0" err="1"/>
                        <a:t>muo_numberOfPrecisionLayers</a:t>
                      </a:r>
                      <a:r>
                        <a:rPr lang="da-DK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muo_numberOfPrecisionHoleLayers</a:t>
                      </a:r>
                      <a:r>
                        <a:rPr lang="da-DK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653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muo_MuonSpectrometerPt</a:t>
                      </a:r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muo_ET_TileCore</a:t>
                      </a:r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547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muo_scatteringCurvatureSignificance</a:t>
                      </a:r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muo_scatteringNeighbourSignificance</a:t>
                      </a:r>
                      <a:r>
                        <a:rPr lang="da-DK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167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err="1"/>
                        <a:t>muo_momentumBalanceSignificance</a:t>
                      </a:r>
                      <a:r>
                        <a:rPr lang="da-DK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muo_energyLossType</a:t>
                      </a:r>
                      <a:r>
                        <a:rPr lang="da-DK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757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err="1"/>
                        <a:t>muo_EnergyLoss</a:t>
                      </a:r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/>
                        <a:t>muo_deltatheta_1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663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err="1"/>
                        <a:t>muo_quality</a:t>
                      </a:r>
                      <a:r>
                        <a:rPr lang="da-DK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896319"/>
                  </a:ext>
                </a:extLst>
              </a:tr>
            </a:tbl>
          </a:graphicData>
        </a:graphic>
      </p:graphicFrame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7F21A7F-F793-8E44-992A-4DD908BE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6440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71C37-4021-A842-9055-59A96545B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10" y="365125"/>
            <a:ext cx="10995990" cy="1325563"/>
          </a:xfrm>
        </p:spPr>
        <p:txBody>
          <a:bodyPr/>
          <a:lstStyle/>
          <a:p>
            <a:r>
              <a:rPr lang="da-DK" dirty="0"/>
              <a:t>MC model on single </a:t>
            </a:r>
            <a:r>
              <a:rPr lang="da-DK" dirty="0" err="1"/>
              <a:t>muons</a:t>
            </a:r>
            <a:r>
              <a:rPr lang="da-DK" dirty="0"/>
              <a:t>: PID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398642-A14A-044D-A844-F727C602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10" y="1825625"/>
            <a:ext cx="10995990" cy="4351338"/>
          </a:xfrm>
        </p:spPr>
        <p:txBody>
          <a:bodyPr/>
          <a:lstStyle/>
          <a:p>
            <a:pPr marL="0" indent="0">
              <a:buNone/>
            </a:pPr>
            <a:r>
              <a:rPr lang="da-DK" dirty="0" err="1"/>
              <a:t>Particle</a:t>
            </a:r>
            <a:r>
              <a:rPr lang="da-DK" dirty="0"/>
              <a:t> </a:t>
            </a:r>
            <a:r>
              <a:rPr lang="da-DK" dirty="0" err="1"/>
              <a:t>identification</a:t>
            </a:r>
            <a:r>
              <a:rPr lang="da-DK" dirty="0"/>
              <a:t> (PID) model:</a:t>
            </a:r>
          </a:p>
          <a:p>
            <a:pPr marL="0" indent="0">
              <a:buNone/>
            </a:pPr>
            <a:r>
              <a:rPr lang="da-DK" sz="2000" dirty="0" err="1"/>
              <a:t>Needs</a:t>
            </a:r>
            <a:r>
              <a:rPr lang="da-DK" sz="2000" dirty="0"/>
              <a:t> </a:t>
            </a:r>
            <a:r>
              <a:rPr lang="da-DK" sz="2000" dirty="0" err="1"/>
              <a:t>hyperparameter</a:t>
            </a:r>
            <a:r>
              <a:rPr lang="da-DK" sz="2000" dirty="0"/>
              <a:t> </a:t>
            </a:r>
            <a:r>
              <a:rPr lang="da-DK" sz="2000" dirty="0" err="1"/>
              <a:t>optimization</a:t>
            </a:r>
            <a:endParaRPr lang="da-DK" sz="2000" dirty="0"/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endParaRPr lang="da-DK" sz="2000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090E1538-6123-1C4C-9361-F3F07EDD9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432" y="1467104"/>
            <a:ext cx="6260592" cy="521716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037A408D-200F-9548-9C9B-6F8FD285F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73" y="3077702"/>
            <a:ext cx="5364659" cy="3352912"/>
          </a:xfrm>
          <a:prstGeom prst="rect">
            <a:avLst/>
          </a:prstGeom>
        </p:spPr>
      </p:pic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752945A-A9A0-4540-823C-C9985358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1A90-AFB0-244E-BF7E-C131AE78118C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0622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1689</Words>
  <Application>Microsoft Macintosh PowerPoint</Application>
  <PresentationFormat>Widescreen</PresentationFormat>
  <Paragraphs>281</Paragraphs>
  <Slides>33</Slides>
  <Notes>18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DejaVu Sans Book</vt:lpstr>
      <vt:lpstr>Office-tema</vt:lpstr>
      <vt:lpstr>Improving Zmm selection in ATLAS using LightGBM</vt:lpstr>
      <vt:lpstr>Long term goal</vt:lpstr>
      <vt:lpstr>Long term goal</vt:lpstr>
      <vt:lpstr>Outline</vt:lpstr>
      <vt:lpstr>Data</vt:lpstr>
      <vt:lpstr>LightGBM</vt:lpstr>
      <vt:lpstr>MC model on muons We create two ML models on single muons: Particle identification (PID) Isolation (ISO)</vt:lpstr>
      <vt:lpstr>MC model on single muons: PID</vt:lpstr>
      <vt:lpstr>MC model on single muons: PID</vt:lpstr>
      <vt:lpstr>MC model on single muons: ISO</vt:lpstr>
      <vt:lpstr>MC model on single muons: ISO</vt:lpstr>
      <vt:lpstr>MC model on single muons: ISO</vt:lpstr>
      <vt:lpstr>MC model on Zmm Model for muon pairs originating from the Z boson</vt:lpstr>
      <vt:lpstr>MC model on Zmm: variables</vt:lpstr>
      <vt:lpstr>MC model on Zmm: comparing with ATLAS</vt:lpstr>
      <vt:lpstr>MC model on Zmm: prediction</vt:lpstr>
      <vt:lpstr>MC model on Zmm: prediction </vt:lpstr>
      <vt:lpstr>ML models on Data PID and ISO models</vt:lpstr>
      <vt:lpstr>Machine Learning on Data: Event selection </vt:lpstr>
      <vt:lpstr>Machine Learning on Data: scoring using MC models</vt:lpstr>
      <vt:lpstr>Machine Learning on Data: ML models</vt:lpstr>
      <vt:lpstr>Zmm model on Data Model for muon pairs originating from the Z boson</vt:lpstr>
      <vt:lpstr>Machine Learning on Data: Event selection</vt:lpstr>
      <vt:lpstr>Machine Learning on Data same-sign: Prediction compared with MC background</vt:lpstr>
      <vt:lpstr>Machine Learning on Data: variables</vt:lpstr>
      <vt:lpstr>Machine Learning on Data: LGBM model</vt:lpstr>
      <vt:lpstr>Machine Learning on Data: Fitting Z peak</vt:lpstr>
      <vt:lpstr>Machine Learning on Data: Fitting Z peak</vt:lpstr>
      <vt:lpstr>Machine Learning on Data: ”ROC” curve</vt:lpstr>
      <vt:lpstr>Machine Learning on Data: ”ROC” curve</vt:lpstr>
      <vt:lpstr>Conclusion</vt:lpstr>
      <vt:lpstr>Bonus slides</vt:lpstr>
      <vt:lpstr>MC model on Zmm: signal selection and reweighing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Zmm selection in ATLAS using Machine Learning</dc:title>
  <dc:creator>Sara Elisabeth Dahl Andersen</dc:creator>
  <cp:lastModifiedBy>Sara Elisabeth Dahl Andersen</cp:lastModifiedBy>
  <cp:revision>69</cp:revision>
  <dcterms:created xsi:type="dcterms:W3CDTF">2020-10-07T07:46:19Z</dcterms:created>
  <dcterms:modified xsi:type="dcterms:W3CDTF">2020-10-09T13:34:46Z</dcterms:modified>
</cp:coreProperties>
</file>